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91" r:id="rId2"/>
    <p:sldId id="307" r:id="rId3"/>
    <p:sldId id="306" r:id="rId4"/>
    <p:sldId id="3385" r:id="rId5"/>
    <p:sldId id="308" r:id="rId6"/>
    <p:sldId id="313" r:id="rId7"/>
    <p:sldId id="3369" r:id="rId8"/>
    <p:sldId id="3380" r:id="rId9"/>
    <p:sldId id="3378" r:id="rId10"/>
    <p:sldId id="310" r:id="rId11"/>
    <p:sldId id="3370" r:id="rId12"/>
    <p:sldId id="314" r:id="rId13"/>
    <p:sldId id="3384" r:id="rId14"/>
    <p:sldId id="311" r:id="rId15"/>
    <p:sldId id="316" r:id="rId16"/>
    <p:sldId id="293" r:id="rId17"/>
    <p:sldId id="292" r:id="rId18"/>
    <p:sldId id="294" r:id="rId19"/>
    <p:sldId id="270" r:id="rId20"/>
  </p:sldIdLst>
  <p:sldSz cx="12192000" cy="6858000"/>
  <p:notesSz cx="6858000" cy="9144000"/>
  <p:embeddedFontLst>
    <p:embeddedFont>
      <p:font typeface="KaiTi" panose="02010609060101010101" pitchFamily="49" charset="-122"/>
      <p:regular r:id="rId23"/>
    </p:embeddedFont>
    <p:embeddedFont>
      <p:font typeface="等线" panose="02010600030101010101" pitchFamily="2" charset="-122"/>
      <p:regular r:id="rId24"/>
      <p:bold r:id="rId25"/>
    </p:embeddedFont>
    <p:embeddedFont>
      <p:font typeface="等线" panose="02010600030101010101" pitchFamily="2" charset="-122"/>
      <p:regular r:id="rId24"/>
      <p:bold r:id="rId25"/>
    </p:embeddedFont>
    <p:embeddedFont>
      <p:font typeface="宋体" panose="02010600030101010101" pitchFamily="2" charset="-122"/>
      <p:regular r:id="rId26"/>
    </p:embeddedFont>
    <p:embeddedFont>
      <p:font typeface="宋体" panose="02010600030101010101" pitchFamily="2" charset="-122"/>
      <p:regular r:id="rId26"/>
    </p:embeddedFont>
    <p:embeddedFont>
      <p:font typeface="微软雅黑" panose="020B0503020204020204" pitchFamily="34" charset="-122"/>
      <p:regular r:id="rId27"/>
      <p:bold r:id="rId28"/>
    </p:embeddedFont>
    <p:embeddedFont>
      <p:font typeface="微软雅黑" panose="020B0503020204020204" pitchFamily="34" charset="-122"/>
      <p:regular r:id="rId27"/>
      <p:bold r:id="rId28"/>
    </p:embeddedFon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CBD7"/>
    <a:srgbClr val="4A5A69"/>
    <a:srgbClr val="92A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6341"/>
  </p:normalViewPr>
  <p:slideViewPr>
    <p:cSldViewPr snapToGrid="0">
      <p:cViewPr varScale="1">
        <p:scale>
          <a:sx n="121" d="100"/>
          <a:sy n="121" d="100"/>
        </p:scale>
        <p:origin x="176" y="34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43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05014A-BDC5-4345-998B-2EDA94B21FF0}" type="datetimeFigureOut">
              <a:rPr lang="zh-CN" altLang="en-US" smtClean="0"/>
              <a:pPr/>
              <a:t>2022/11/12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CA59D1-CE3A-45B4-B4E9-4C410C6D122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64398-92A5-AA47-9863-29E10ABE6D02}" type="datetimeFigureOut">
              <a:rPr kumimoji="1" lang="zh-CN" altLang="en-US" smtClean="0"/>
              <a:t>2022/11/12</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6EA6EC-35F8-4045-A468-4B51225F4C51}" type="slidenum">
              <a:rPr kumimoji="1" lang="zh-CN" altLang="en-US" smtClean="0"/>
              <a:t>‹#›</a:t>
            </a:fld>
            <a:endParaRPr kumimoji="1" lang="zh-CN" altLang="en-US"/>
          </a:p>
        </p:txBody>
      </p:sp>
    </p:spTree>
    <p:extLst>
      <p:ext uri="{BB962C8B-B14F-4D97-AF65-F5344CB8AC3E}">
        <p14:creationId xmlns:p14="http://schemas.microsoft.com/office/powerpoint/2010/main" val="2570972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各位老师好，我是来自杭州师范大学的黄冰茹</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我今天汇报的主题是：</a:t>
            </a:r>
            <a:r>
              <a:rPr lang="zh-CN" altLang="zh-CN" sz="1800" b="1" kern="100" dirty="0">
                <a:effectLst/>
                <a:latin typeface="DengXian" panose="02010600030101010101" pitchFamily="2" charset="-122"/>
                <a:ea typeface="宋体" panose="02010600030101010101" pitchFamily="2" charset="-122"/>
                <a:cs typeface="Times New Roman" panose="02020603050405020304" pitchFamily="18" charset="0"/>
              </a:rPr>
              <a:t>大单元：结构化的任务链中提升语文核心素养</a:t>
            </a: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——以王岱老师的专题教学为例</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1</a:t>
            </a:fld>
            <a:endParaRPr kumimoji="1" lang="zh-CN" altLang="en-US"/>
          </a:p>
        </p:txBody>
      </p:sp>
    </p:spTree>
    <p:extLst>
      <p:ext uri="{BB962C8B-B14F-4D97-AF65-F5344CB8AC3E}">
        <p14:creationId xmlns:p14="http://schemas.microsoft.com/office/powerpoint/2010/main" val="2718494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1" dirty="0">
              <a:effectLst/>
              <a:latin typeface="宋体" panose="02010600030101010101" pitchFamily="2" charset="-122"/>
              <a:ea typeface="宋体" panose="02010600030101010101" pitchFamily="2" charset="-122"/>
              <a:cs typeface="宋体" panose="02010600030101010101" pitchFamily="2" charset="-122"/>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将评价整合进教学过程，有利于及时反馈教与学的情况，并指导教学实践。</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更重要的是，过程性评价的本质是“为学习的评价”而不是“对学习的评价”。</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lang="en-US" altLang="zh-CN" sz="12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15</a:t>
            </a:fld>
            <a:endParaRPr kumimoji="1" lang="zh-CN" altLang="en-US"/>
          </a:p>
        </p:txBody>
      </p:sp>
    </p:spTree>
    <p:extLst>
      <p:ext uri="{BB962C8B-B14F-4D97-AF65-F5344CB8AC3E}">
        <p14:creationId xmlns:p14="http://schemas.microsoft.com/office/powerpoint/2010/main" val="3288094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rPr>
              <a:t>这些评价的指标不同、目标不同，有的确定活动规则，有的推动任务完成，有的学习的关键环节提供学习支架等，以不同的形式呈现“评价即指导”的理念。</a:t>
            </a:r>
          </a:p>
          <a:p>
            <a:pPr algn="just">
              <a:lnSpc>
                <a:spcPct val="150000"/>
              </a:lnSpc>
            </a:pPr>
            <a:r>
              <a:rPr lang="en-US" altLang="zh-CN" sz="1800" kern="100" dirty="0">
                <a:effectLst/>
                <a:latin typeface="宋体" panose="02010600030101010101" pitchFamily="2" charset="-122"/>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en-US" altLang="zh-CN" sz="1800" kern="100" dirty="0">
                <a:effectLst/>
                <a:latin typeface="宋体" panose="02010600030101010101" pitchFamily="2" charset="-122"/>
                <a:ea typeface="DengXian" panose="02010600030101010101" pitchFamily="2" charset="-122"/>
                <a:cs typeface="Times New Roman" panose="02020603050405020304" pitchFamily="18" charset="0"/>
              </a:rPr>
              <a:t> </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17</a:t>
            </a:fld>
            <a:endParaRPr kumimoji="1" lang="zh-CN" altLang="en-US"/>
          </a:p>
        </p:txBody>
      </p:sp>
    </p:spTree>
    <p:extLst>
      <p:ext uri="{BB962C8B-B14F-4D97-AF65-F5344CB8AC3E}">
        <p14:creationId xmlns:p14="http://schemas.microsoft.com/office/powerpoint/2010/main" val="93526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18</a:t>
            </a:fld>
            <a:endParaRPr kumimoji="1" lang="zh-CN" altLang="en-US"/>
          </a:p>
        </p:txBody>
      </p:sp>
    </p:spTree>
    <p:extLst>
      <p:ext uri="{BB962C8B-B14F-4D97-AF65-F5344CB8AC3E}">
        <p14:creationId xmlns:p14="http://schemas.microsoft.com/office/powerpoint/2010/main" val="2513447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800" kern="100" dirty="0">
                <a:effectLst/>
                <a:ea typeface="宋体" panose="02010600030101010101" pitchFamily="2" charset="-122"/>
                <a:cs typeface="Times New Roman" panose="02020603050405020304" pitchFamily="18" charset="0"/>
              </a:rPr>
              <a:t>首先来谈谈本文的研究背景 </a:t>
            </a:r>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2</a:t>
            </a:fld>
            <a:endParaRPr kumimoji="1" lang="zh-CN" altLang="en-US"/>
          </a:p>
        </p:txBody>
      </p:sp>
    </p:spTree>
    <p:extLst>
      <p:ext uri="{BB962C8B-B14F-4D97-AF65-F5344CB8AC3E}">
        <p14:creationId xmlns:p14="http://schemas.microsoft.com/office/powerpoint/2010/main" val="423883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无论是上半年刚刚出台的义教课标，还是</a:t>
            </a:r>
            <a:r>
              <a:rPr lang="en-US" altLang="zh-CN" sz="1800" kern="100" dirty="0">
                <a:effectLst/>
                <a:latin typeface="DengXian" panose="02010600030101010101" pitchFamily="2" charset="-122"/>
                <a:ea typeface="宋体" panose="02010600030101010101" pitchFamily="2" charset="-122"/>
                <a:cs typeface="Times New Roman" panose="02020603050405020304" pitchFamily="18" charset="0"/>
              </a:rPr>
              <a:t>17</a:t>
            </a: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年的高中语文课程标准，都将“学习任务群”作为语文课程内容的主要组织形态和呈现方式。</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大单元教学是“学习任务群”实施的重要路径，是一种基于单元整体性、综合性、系统性的教学也是落实语文核心素养的教学方式之一。</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3</a:t>
            </a:fld>
            <a:endParaRPr kumimoji="1" lang="zh-CN" altLang="en-US"/>
          </a:p>
        </p:txBody>
      </p:sp>
    </p:spTree>
    <p:extLst>
      <p:ext uri="{BB962C8B-B14F-4D97-AF65-F5344CB8AC3E}">
        <p14:creationId xmlns:p14="http://schemas.microsoft.com/office/powerpoint/2010/main" val="37441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目前，完成周期短、所需资源少、问题情境简单的小任务已有相当多的成功经验，而核心素养时代，以单元为单位的大目标、大任务的单元教学尝试与探索显得更为必要</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北京市第八十中学特级教师王岱老师近年来在专题教学、任务群教学方面有较丰硕的成果。</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她的课例往往多课时、大容量，其鲜明特征是设置内在逻辑关联的任务群链、明确的结构功能和合理的组织排列顺序，恰好符合“大单元教学”的设计思路。</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通过对王岱老师专题教学课例的分析，我归纳出了几条大单元教学的策略</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4</a:t>
            </a:fld>
            <a:endParaRPr kumimoji="1" lang="zh-CN" altLang="en-US"/>
          </a:p>
        </p:txBody>
      </p:sp>
    </p:spTree>
    <p:extLst>
      <p:ext uri="{BB962C8B-B14F-4D97-AF65-F5344CB8AC3E}">
        <p14:creationId xmlns:p14="http://schemas.microsoft.com/office/powerpoint/2010/main" val="1276105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高度统整的教学内容也是有效教学实施的必然前提，这需要达到三方面要求</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266700"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下面就通过战国四公子这个案例来看王老师在教学设计过程中是如何处理这三者的。</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6</a:t>
            </a:fld>
            <a:endParaRPr kumimoji="1" lang="zh-CN" altLang="en-US"/>
          </a:p>
        </p:txBody>
      </p:sp>
    </p:spTree>
    <p:extLst>
      <p:ext uri="{BB962C8B-B14F-4D97-AF65-F5344CB8AC3E}">
        <p14:creationId xmlns:p14="http://schemas.microsoft.com/office/powerpoint/2010/main" val="3168732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7</a:t>
            </a:fld>
            <a:endParaRPr kumimoji="1" lang="zh-CN" altLang="en-US"/>
          </a:p>
        </p:txBody>
      </p:sp>
    </p:spTree>
    <p:extLst>
      <p:ext uri="{BB962C8B-B14F-4D97-AF65-F5344CB8AC3E}">
        <p14:creationId xmlns:p14="http://schemas.microsoft.com/office/powerpoint/2010/main" val="160298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dirty="0">
                <a:latin typeface="宋体" panose="02010600030101010101" pitchFamily="2" charset="-122"/>
                <a:ea typeface="宋体" panose="02010600030101010101" pitchFamily="2" charset="-122"/>
              </a:rPr>
              <a:t>从这一系列学习要求中，我们认识到教学应该始于课标、教材，基于学情。除此以外，更能窥见的是王岱老师在课堂背后对学习内容的精心甄选。</a:t>
            </a:r>
          </a:p>
          <a:p>
            <a:endParaRPr kumimoji="1"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8</a:t>
            </a:fld>
            <a:endParaRPr kumimoji="1" lang="zh-CN" altLang="en-US"/>
          </a:p>
        </p:txBody>
      </p:sp>
    </p:spTree>
    <p:extLst>
      <p:ext uri="{BB962C8B-B14F-4D97-AF65-F5344CB8AC3E}">
        <p14:creationId xmlns:p14="http://schemas.microsoft.com/office/powerpoint/2010/main" val="305013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教学案例既涉及文言阅读方法，也涉及筛选整合信息、对比点评等阅读理解和鉴赏等方面的要求，</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如果不找到这些任务间的内在关系，势必会冗杂而混乱，而王岱老师却创造性地用多梯度的大小任务组成有序的任务链，教学设计连贯清晰，活动丰富而不杂乱。</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p>
            <a:pPr algn="just">
              <a:lnSpc>
                <a:spcPct val="150000"/>
              </a:lnSpc>
            </a:pPr>
            <a:r>
              <a:rPr lang="en-US" altLang="zh-CN" sz="1800" kern="100" dirty="0">
                <a:effectLst/>
                <a:latin typeface="宋体" panose="02010600030101010101" pitchFamily="2" charset="-122"/>
                <a:ea typeface="DengXian" panose="02010600030101010101" pitchFamily="2" charset="-122"/>
                <a:cs typeface="Times New Roman" panose="02020603050405020304" pitchFamily="18" charset="0"/>
              </a:rPr>
              <a:t>  </a:t>
            </a: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这说明，在相似文本的差异间找到链接点，设置有内在关联的学习板块，也是使教学线索变得清晰的有效途径之一。</a:t>
            </a:r>
            <a:endParaRPr lang="zh-CN" alt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9</a:t>
            </a:fld>
            <a:endParaRPr kumimoji="1" lang="zh-CN" altLang="en-US"/>
          </a:p>
        </p:txBody>
      </p:sp>
    </p:spTree>
    <p:extLst>
      <p:ext uri="{BB962C8B-B14F-4D97-AF65-F5344CB8AC3E}">
        <p14:creationId xmlns:p14="http://schemas.microsoft.com/office/powerpoint/2010/main" val="3105202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266700">
              <a:lnSpc>
                <a:spcPct val="150000"/>
              </a:lnSpc>
            </a:pPr>
            <a:r>
              <a:rPr lang="zh-CN" altLang="zh-CN" sz="1800" kern="100" dirty="0">
                <a:effectLst/>
                <a:ea typeface="宋体" panose="02010600030101010101" pitchFamily="2" charset="-122"/>
                <a:cs typeface="Times New Roman" panose="02020603050405020304" pitchFamily="18" charset="0"/>
              </a:rPr>
              <a:t>根据《走近陶渊明》专题教学案例，抽取其中两个教学环节，制作了一张图表，我们也能清晰地看出学习内容的三级结构。较为抽象、概括的一级学习结构在第二、三级学习任务中落实下来。</a:t>
            </a:r>
            <a:r>
              <a:rPr lang="zh-CN" altLang="zh-CN" dirty="0">
                <a:effectLst/>
              </a:rPr>
              <a:t> </a:t>
            </a:r>
            <a:endParaRPr lang="zh-CN" altLang="en-US" dirty="0"/>
          </a:p>
        </p:txBody>
      </p:sp>
      <p:sp>
        <p:nvSpPr>
          <p:cNvPr id="4" name="灯片编号占位符 3"/>
          <p:cNvSpPr>
            <a:spLocks noGrp="1"/>
          </p:cNvSpPr>
          <p:nvPr>
            <p:ph type="sldNum" sz="quarter" idx="5"/>
          </p:nvPr>
        </p:nvSpPr>
        <p:spPr/>
        <p:txBody>
          <a:bodyPr/>
          <a:lstStyle/>
          <a:p>
            <a:fld id="{BA6EA6EC-35F8-4045-A468-4B51225F4C51}" type="slidenum">
              <a:rPr kumimoji="1" lang="zh-CN" altLang="en-US" smtClean="0"/>
              <a:t>12</a:t>
            </a:fld>
            <a:endParaRPr kumimoji="1" lang="zh-CN" altLang="en-US"/>
          </a:p>
        </p:txBody>
      </p:sp>
    </p:spTree>
    <p:extLst>
      <p:ext uri="{BB962C8B-B14F-4D97-AF65-F5344CB8AC3E}">
        <p14:creationId xmlns:p14="http://schemas.microsoft.com/office/powerpoint/2010/main" val="15554046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11" Type="http://schemas.openxmlformats.org/officeDocument/2006/relationships/image" Target="../media/image20.svg"/><Relationship Id="rId5" Type="http://schemas.openxmlformats.org/officeDocument/2006/relationships/image" Target="../media/image16.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形 6"/>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18431" t="12611"/>
          <a:stretch>
            <a:fillRect/>
          </a:stretch>
        </p:blipFill>
        <p:spPr>
          <a:xfrm>
            <a:off x="0" y="-2"/>
            <a:ext cx="5281020" cy="3429001"/>
          </a:xfrm>
          <a:prstGeom prst="rect">
            <a:avLst/>
          </a:prstGeom>
        </p:spPr>
      </p:pic>
      <p:pic>
        <p:nvPicPr>
          <p:cNvPr id="9" name="图形 8"/>
          <p:cNvPicPr>
            <a:picLocks noChangeAspect="1"/>
          </p:cNvPicPr>
          <p:nvPr userDrawn="1"/>
        </p:nvPicPr>
        <p:blipFill rotWithShape="1">
          <a:blip r:embed="rId4" cstate="print">
            <a:extLst>
              <a:ext uri="{96DAC541-7B7A-43D3-8B79-37D633B846F1}">
                <asvg:svgBlip xmlns:asvg="http://schemas.microsoft.com/office/drawing/2016/SVG/main" r:embed="rId5"/>
              </a:ext>
            </a:extLst>
          </a:blip>
          <a:srcRect r="27701" b="23388"/>
          <a:stretch>
            <a:fillRect/>
          </a:stretch>
        </p:blipFill>
        <p:spPr>
          <a:xfrm>
            <a:off x="4542584" y="1540708"/>
            <a:ext cx="7649416" cy="5317292"/>
          </a:xfrm>
          <a:prstGeom prst="rect">
            <a:avLst/>
          </a:prstGeom>
        </p:spPr>
      </p:pic>
      <p:pic>
        <p:nvPicPr>
          <p:cNvPr id="10" name="图形 9"/>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t="45385" r="50000"/>
          <a:stretch>
            <a:fillRect/>
          </a:stretch>
        </p:blipFill>
        <p:spPr>
          <a:xfrm>
            <a:off x="9012730" y="-1"/>
            <a:ext cx="3179270" cy="1540709"/>
          </a:xfrm>
          <a:prstGeom prst="rect">
            <a:avLst/>
          </a:prstGeom>
        </p:spPr>
      </p:pic>
      <p:pic>
        <p:nvPicPr>
          <p:cNvPr id="8" name="图形 7"/>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70956"/>
          <a:stretch>
            <a:fillRect/>
          </a:stretch>
        </p:blipFill>
        <p:spPr>
          <a:xfrm>
            <a:off x="0" y="4889049"/>
            <a:ext cx="1252548" cy="2613719"/>
          </a:xfrm>
          <a:prstGeom prst="rect">
            <a:avLst/>
          </a:prstGeom>
        </p:spPr>
      </p:pic>
      <p:pic>
        <p:nvPicPr>
          <p:cNvPr id="11" name="图形 10"/>
          <p:cNvPicPr>
            <a:picLocks noChangeAspect="1"/>
          </p:cNvPicPr>
          <p:nvPr userDrawn="1"/>
        </p:nvPicPr>
        <p:blipFill rotWithShape="1">
          <a:blip r:embed="rId8" cstate="print">
            <a:extLst>
              <a:ext uri="{96DAC541-7B7A-43D3-8B79-37D633B846F1}">
                <asvg:svgBlip xmlns:asvg="http://schemas.microsoft.com/office/drawing/2016/SVG/main" r:embed="rId9"/>
              </a:ext>
            </a:extLst>
          </a:blip>
          <a:srcRect l="17782" t="1243" r="5319" b="26177"/>
          <a:stretch>
            <a:fillRect/>
          </a:stretch>
        </p:blipFill>
        <p:spPr>
          <a:xfrm>
            <a:off x="0" y="-1"/>
            <a:ext cx="12192000" cy="6858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形 7"/>
          <p:cNvPicPr>
            <a:picLocks noChangeAspect="1"/>
          </p:cNvPicPr>
          <p:nvPr userDrawn="1"/>
        </p:nvPicPr>
        <p:blipFill>
          <a:blip r:embed="rId2" cstate="print">
            <a:extLst>
              <a:ext uri="{96DAC541-7B7A-43D3-8B79-37D633B846F1}">
                <asvg:svgBlip xmlns:asvg="http://schemas.microsoft.com/office/drawing/2016/SVG/main" r:embed="rId3"/>
              </a:ext>
            </a:extLst>
          </a:blip>
          <a:stretch>
            <a:fillRect/>
          </a:stretch>
        </p:blipFill>
        <p:spPr>
          <a:xfrm rot="1220038">
            <a:off x="5085834" y="316902"/>
            <a:ext cx="2020333" cy="1095134"/>
          </a:xfrm>
          <a:prstGeom prst="rect">
            <a:avLst/>
          </a:prstGeom>
        </p:spPr>
      </p:pic>
      <p:pic>
        <p:nvPicPr>
          <p:cNvPr id="7" name="图形 6"/>
          <p:cNvPicPr>
            <a:picLocks noChangeAspect="1"/>
          </p:cNvPicPr>
          <p:nvPr userDrawn="1"/>
        </p:nvPicPr>
        <p:blipFill>
          <a:blip r:embed="rId4" cstate="print">
            <a:extLst>
              <a:ext uri="{96DAC541-7B7A-43D3-8B79-37D633B846F1}">
                <asvg:svgBlip xmlns:asvg="http://schemas.microsoft.com/office/drawing/2016/SVG/main" r:embed="rId5"/>
              </a:ext>
            </a:extLst>
          </a:blip>
          <a:stretch>
            <a:fillRect/>
          </a:stretch>
        </p:blipFill>
        <p:spPr>
          <a:xfrm rot="1220038">
            <a:off x="4897470" y="398001"/>
            <a:ext cx="2020333" cy="1095134"/>
          </a:xfrm>
          <a:prstGeom prst="rect">
            <a:avLst/>
          </a:prstGeom>
        </p:spPr>
      </p:pic>
      <p:pic>
        <p:nvPicPr>
          <p:cNvPr id="9" name="图形 8"/>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61852" t="10321" r="14601" b="57357"/>
          <a:stretch>
            <a:fillRect/>
          </a:stretch>
        </p:blipFill>
        <p:spPr>
          <a:xfrm flipH="1" flipV="1">
            <a:off x="0" y="5597874"/>
            <a:ext cx="1981199" cy="1260126"/>
          </a:xfrm>
          <a:prstGeom prst="rect">
            <a:avLst/>
          </a:prstGeom>
        </p:spPr>
      </p:pic>
      <p:pic>
        <p:nvPicPr>
          <p:cNvPr id="10" name="图形 9"/>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61852" t="10321" r="14601" b="57357"/>
          <a:stretch>
            <a:fillRect/>
          </a:stretch>
        </p:blipFill>
        <p:spPr>
          <a:xfrm flipV="1">
            <a:off x="10210801" y="5597874"/>
            <a:ext cx="1981199" cy="1260126"/>
          </a:xfrm>
          <a:prstGeom prst="rect">
            <a:avLst/>
          </a:prstGeom>
        </p:spPr>
      </p:pic>
      <p:pic>
        <p:nvPicPr>
          <p:cNvPr id="11" name="图形 10"/>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61852" t="10321" r="14601" b="57357"/>
          <a:stretch>
            <a:fillRect/>
          </a:stretch>
        </p:blipFill>
        <p:spPr>
          <a:xfrm flipH="1">
            <a:off x="0" y="1219"/>
            <a:ext cx="1981199" cy="1260126"/>
          </a:xfrm>
          <a:prstGeom prst="rect">
            <a:avLst/>
          </a:prstGeom>
        </p:spPr>
      </p:pic>
      <p:pic>
        <p:nvPicPr>
          <p:cNvPr id="12" name="图形 11"/>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61852" t="10321" r="14601" b="57357"/>
          <a:stretch>
            <a:fillRect/>
          </a:stretch>
        </p:blipFill>
        <p:spPr>
          <a:xfrm>
            <a:off x="10210801" y="1219"/>
            <a:ext cx="1981199" cy="126012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形 7"/>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41714" t="46779"/>
          <a:stretch>
            <a:fillRect/>
          </a:stretch>
        </p:blipFill>
        <p:spPr>
          <a:xfrm>
            <a:off x="0" y="-1"/>
            <a:ext cx="3268584" cy="1617786"/>
          </a:xfrm>
          <a:prstGeom prst="rect">
            <a:avLst/>
          </a:prstGeom>
        </p:spPr>
      </p:pic>
      <p:pic>
        <p:nvPicPr>
          <p:cNvPr id="7" name="图形 6"/>
          <p:cNvPicPr>
            <a:picLocks noChangeAspect="1"/>
          </p:cNvPicPr>
          <p:nvPr userDrawn="1"/>
        </p:nvPicPr>
        <p:blipFill rotWithShape="1">
          <a:blip r:embed="rId4" cstate="print">
            <a:extLst>
              <a:ext uri="{96DAC541-7B7A-43D3-8B79-37D633B846F1}">
                <asvg:svgBlip xmlns:asvg="http://schemas.microsoft.com/office/drawing/2016/SVG/main" r:embed="rId5"/>
              </a:ext>
            </a:extLst>
          </a:blip>
          <a:srcRect t="14714" r="31351" b="14323"/>
          <a:stretch>
            <a:fillRect/>
          </a:stretch>
        </p:blipFill>
        <p:spPr>
          <a:xfrm>
            <a:off x="6565767" y="0"/>
            <a:ext cx="5626234" cy="6858000"/>
          </a:xfrm>
          <a:prstGeom prst="rect">
            <a:avLst/>
          </a:prstGeom>
        </p:spPr>
      </p:pic>
      <p:pic>
        <p:nvPicPr>
          <p:cNvPr id="10" name="图形 9"/>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t="24772" r="23374"/>
          <a:stretch>
            <a:fillRect/>
          </a:stretch>
        </p:blipFill>
        <p:spPr>
          <a:xfrm>
            <a:off x="7793442" y="-1"/>
            <a:ext cx="4398558" cy="4318316"/>
          </a:xfrm>
          <a:prstGeom prst="rect">
            <a:avLst/>
          </a:prstGeom>
        </p:spPr>
      </p:pic>
      <p:pic>
        <p:nvPicPr>
          <p:cNvPr id="11" name="图形 10"/>
          <p:cNvPicPr>
            <a:picLocks noChangeAspect="1"/>
          </p:cNvPicPr>
          <p:nvPr userDrawn="1"/>
        </p:nvPicPr>
        <p:blipFill rotWithShape="1">
          <a:blip r:embed="rId8" cstate="print">
            <a:extLst>
              <a:ext uri="{96DAC541-7B7A-43D3-8B79-37D633B846F1}">
                <asvg:svgBlip xmlns:asvg="http://schemas.microsoft.com/office/drawing/2016/SVG/main" r:embed="rId9"/>
              </a:ext>
            </a:extLst>
          </a:blip>
          <a:srcRect l="19667" t="10322" r="14601" b="9883"/>
          <a:stretch>
            <a:fillRect/>
          </a:stretch>
        </p:blipFill>
        <p:spPr>
          <a:xfrm>
            <a:off x="-1" y="1"/>
            <a:ext cx="12192001" cy="6858000"/>
          </a:xfrm>
          <a:prstGeom prst="rect">
            <a:avLst/>
          </a:prstGeom>
        </p:spPr>
      </p:pic>
      <p:pic>
        <p:nvPicPr>
          <p:cNvPr id="9" name="图形 8"/>
          <p:cNvPicPr>
            <a:picLocks noChangeAspect="1"/>
          </p:cNvPicPr>
          <p:nvPr userDrawn="1"/>
        </p:nvPicPr>
        <p:blipFill rotWithShape="1">
          <a:blip r:embed="rId10" cstate="print">
            <a:extLst>
              <a:ext uri="{96DAC541-7B7A-43D3-8B79-37D633B846F1}">
                <asvg:svgBlip xmlns:asvg="http://schemas.microsoft.com/office/drawing/2016/SVG/main" r:embed="rId11"/>
              </a:ext>
            </a:extLst>
          </a:blip>
          <a:srcRect l="38116" t="1648" b="50000"/>
          <a:stretch>
            <a:fillRect/>
          </a:stretch>
        </p:blipFill>
        <p:spPr>
          <a:xfrm>
            <a:off x="0" y="6260123"/>
            <a:ext cx="2419684" cy="59787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3" name="图形 12"/>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38116" t="1648" b="50000"/>
          <a:stretch>
            <a:fillRect/>
          </a:stretch>
        </p:blipFill>
        <p:spPr>
          <a:xfrm flipH="1">
            <a:off x="9772316" y="6260123"/>
            <a:ext cx="2419684" cy="597878"/>
          </a:xfrm>
          <a:prstGeom prst="rect">
            <a:avLst/>
          </a:prstGeom>
        </p:spPr>
      </p:pic>
      <p:pic>
        <p:nvPicPr>
          <p:cNvPr id="12" name="图形 11"/>
          <p:cNvPicPr>
            <a:picLocks noChangeAspect="1"/>
          </p:cNvPicPr>
          <p:nvPr userDrawn="1"/>
        </p:nvPicPr>
        <p:blipFill rotWithShape="1">
          <a:blip r:embed="rId4" cstate="print">
            <a:extLst>
              <a:ext uri="{96DAC541-7B7A-43D3-8B79-37D633B846F1}">
                <asvg:svgBlip xmlns:asvg="http://schemas.microsoft.com/office/drawing/2016/SVG/main" r:embed="rId5"/>
              </a:ext>
            </a:extLst>
          </a:blip>
          <a:srcRect t="45385" r="50000"/>
          <a:stretch>
            <a:fillRect/>
          </a:stretch>
        </p:blipFill>
        <p:spPr>
          <a:xfrm flipH="1">
            <a:off x="0" y="0"/>
            <a:ext cx="2264250" cy="1097280"/>
          </a:xfrm>
          <a:prstGeom prst="rect">
            <a:avLst/>
          </a:prstGeom>
        </p:spPr>
      </p:pic>
      <p:pic>
        <p:nvPicPr>
          <p:cNvPr id="8" name="图形 7"/>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61852" t="10321" r="14601" b="57357"/>
          <a:stretch>
            <a:fillRect/>
          </a:stretch>
        </p:blipFill>
        <p:spPr>
          <a:xfrm flipV="1">
            <a:off x="10210801" y="5597874"/>
            <a:ext cx="1981199" cy="1260126"/>
          </a:xfrm>
          <a:prstGeom prst="rect">
            <a:avLst/>
          </a:prstGeom>
        </p:spPr>
      </p:pic>
      <p:pic>
        <p:nvPicPr>
          <p:cNvPr id="9" name="图形 8"/>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61852" t="10321" r="14601" b="57357"/>
          <a:stretch>
            <a:fillRect/>
          </a:stretch>
        </p:blipFill>
        <p:spPr>
          <a:xfrm flipH="1">
            <a:off x="0" y="1219"/>
            <a:ext cx="1981199" cy="1260126"/>
          </a:xfrm>
          <a:prstGeom prst="rect">
            <a:avLst/>
          </a:prstGeom>
        </p:spPr>
      </p:pic>
      <p:pic>
        <p:nvPicPr>
          <p:cNvPr id="10" name="图形 9"/>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19667" t="79832" r="58888" b="9883"/>
          <a:stretch>
            <a:fillRect/>
          </a:stretch>
        </p:blipFill>
        <p:spPr>
          <a:xfrm>
            <a:off x="-1" y="6211146"/>
            <a:ext cx="2910841" cy="646854"/>
          </a:xfrm>
          <a:prstGeom prst="rect">
            <a:avLst/>
          </a:prstGeom>
        </p:spPr>
      </p:pic>
      <p:pic>
        <p:nvPicPr>
          <p:cNvPr id="11" name="图形 10"/>
          <p:cNvPicPr>
            <a:picLocks noChangeAspect="1"/>
          </p:cNvPicPr>
          <p:nvPr userDrawn="1"/>
        </p:nvPicPr>
        <p:blipFill rotWithShape="1">
          <a:blip r:embed="rId6" cstate="print">
            <a:extLst>
              <a:ext uri="{96DAC541-7B7A-43D3-8B79-37D633B846F1}">
                <asvg:svgBlip xmlns:asvg="http://schemas.microsoft.com/office/drawing/2016/SVG/main" r:embed="rId7"/>
              </a:ext>
            </a:extLst>
          </a:blip>
          <a:srcRect l="19667" t="79832" r="58888" b="9883"/>
          <a:stretch>
            <a:fillRect/>
          </a:stretch>
        </p:blipFill>
        <p:spPr>
          <a:xfrm flipH="1" flipV="1">
            <a:off x="9281159" y="0"/>
            <a:ext cx="2910841" cy="64685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2022/11/12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2022/11/12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 id="214748366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descr="微信图片_20210419170918">
            <a:extLst>
              <a:ext uri="{FF2B5EF4-FFF2-40B4-BE49-F238E27FC236}">
                <a16:creationId xmlns:a16="http://schemas.microsoft.com/office/drawing/2014/main" id="{43DB0DDC-868D-5947-AC58-14CCF4888805}"/>
              </a:ext>
            </a:extLst>
          </p:cNvPr>
          <p:cNvPicPr>
            <a:picLocks noChangeAspect="1"/>
          </p:cNvPicPr>
          <p:nvPr/>
        </p:nvPicPr>
        <p:blipFill>
          <a:blip r:embed="rId3"/>
          <a:stretch>
            <a:fillRect/>
          </a:stretch>
        </p:blipFill>
        <p:spPr>
          <a:xfrm>
            <a:off x="7325710" y="-595361"/>
            <a:ext cx="4961255" cy="3580130"/>
          </a:xfrm>
          <a:prstGeom prst="rect">
            <a:avLst/>
          </a:prstGeom>
        </p:spPr>
      </p:pic>
      <p:sp>
        <p:nvSpPr>
          <p:cNvPr id="44" name="文本框 43">
            <a:extLst>
              <a:ext uri="{FF2B5EF4-FFF2-40B4-BE49-F238E27FC236}">
                <a16:creationId xmlns:a16="http://schemas.microsoft.com/office/drawing/2014/main" id="{2F6044CC-D31E-1047-8F6D-CC7EED3724DB}"/>
              </a:ext>
            </a:extLst>
          </p:cNvPr>
          <p:cNvSpPr txBox="1"/>
          <p:nvPr/>
        </p:nvSpPr>
        <p:spPr>
          <a:xfrm>
            <a:off x="-472555" y="2071101"/>
            <a:ext cx="13137110" cy="988347"/>
          </a:xfrm>
          <a:prstGeom prst="rect">
            <a:avLst/>
          </a:prstGeom>
          <a:noFill/>
        </p:spPr>
        <p:txBody>
          <a:bodyPr wrap="square" rtlCol="0" anchor="t">
            <a:spAutoFit/>
          </a:bodyPr>
          <a:lstStyle/>
          <a:p>
            <a:pPr algn="ctr" defTabSz="914400">
              <a:lnSpc>
                <a:spcPct val="150000"/>
              </a:lnSpc>
            </a:pPr>
            <a:r>
              <a:rPr lang="zh-CN" altLang="zh-CN" sz="4400" b="1" dirty="0">
                <a:latin typeface="微软雅黑" panose="020B0503020204020204" charset="-122"/>
                <a:ea typeface="微软雅黑" panose="020B0503020204020204" charset="-122"/>
                <a:cs typeface="+mj-cs"/>
              </a:rPr>
              <a:t>大单元：结构化的任务链中提升语文核心素养</a:t>
            </a:r>
            <a:r>
              <a:rPr lang="zh-CN" altLang="en-US" sz="3200" b="1" dirty="0">
                <a:latin typeface="微软雅黑" panose="020B0503020204020204" charset="-122"/>
                <a:ea typeface="微软雅黑" panose="020B0503020204020204" charset="-122"/>
                <a:cs typeface="+mj-cs"/>
              </a:rPr>
              <a:t>   </a:t>
            </a:r>
            <a:endParaRPr lang="en-US" altLang="zh-CN" sz="3200" b="1" dirty="0">
              <a:latin typeface="微软雅黑" panose="020B0503020204020204" charset="-122"/>
              <a:ea typeface="微软雅黑" panose="020B0503020204020204" charset="-122"/>
              <a:cs typeface="+mj-cs"/>
            </a:endParaRPr>
          </a:p>
        </p:txBody>
      </p:sp>
      <p:sp>
        <p:nvSpPr>
          <p:cNvPr id="45" name="文本框 44">
            <a:extLst>
              <a:ext uri="{FF2B5EF4-FFF2-40B4-BE49-F238E27FC236}">
                <a16:creationId xmlns:a16="http://schemas.microsoft.com/office/drawing/2014/main" id="{370F9C08-760D-E840-B6CB-E9577DCDB27A}"/>
              </a:ext>
            </a:extLst>
          </p:cNvPr>
          <p:cNvSpPr txBox="1"/>
          <p:nvPr/>
        </p:nvSpPr>
        <p:spPr>
          <a:xfrm>
            <a:off x="4088608" y="4479746"/>
            <a:ext cx="7685211" cy="637675"/>
          </a:xfrm>
          <a:prstGeom prst="rect">
            <a:avLst/>
          </a:prstGeom>
          <a:noFill/>
        </p:spPr>
        <p:txBody>
          <a:bodyPr wrap="square" rtlCol="0" anchor="t">
            <a:spAutoFit/>
          </a:bodyPr>
          <a:lstStyle/>
          <a:p>
            <a:pPr algn="ctr" defTabSz="914400">
              <a:lnSpc>
                <a:spcPct val="150000"/>
              </a:lnSpc>
              <a:buClrTx/>
              <a:buSzTx/>
              <a:buFontTx/>
            </a:pPr>
            <a:r>
              <a:rPr lang="zh-CN" altLang="en-US" sz="2800" kern="1200" baseline="0" dirty="0">
                <a:latin typeface="KaiTi" panose="02010609060101010101" pitchFamily="49" charset="-122"/>
                <a:ea typeface="KaiTi" panose="02010609060101010101" pitchFamily="49" charset="-122"/>
                <a:sym typeface="+mn-ea"/>
              </a:rPr>
              <a:t>汇报人：杭州师范大学经亨颐教育学院 黄冰茹</a:t>
            </a:r>
            <a:endParaRPr lang="zh-CN" altLang="zh-CN" sz="2800" kern="1200" baseline="0" dirty="0">
              <a:latin typeface="KaiTi" panose="02010609060101010101" pitchFamily="49" charset="-122"/>
              <a:ea typeface="KaiTi" panose="02010609060101010101" pitchFamily="49" charset="-122"/>
              <a:sym typeface="+mn-ea"/>
            </a:endParaRPr>
          </a:p>
        </p:txBody>
      </p:sp>
      <p:sp>
        <p:nvSpPr>
          <p:cNvPr id="46" name="文本框 45">
            <a:extLst>
              <a:ext uri="{FF2B5EF4-FFF2-40B4-BE49-F238E27FC236}">
                <a16:creationId xmlns:a16="http://schemas.microsoft.com/office/drawing/2014/main" id="{2A221CE7-97CD-9445-8611-9F1F2BA227EF}"/>
              </a:ext>
            </a:extLst>
          </p:cNvPr>
          <p:cNvSpPr txBox="1"/>
          <p:nvPr/>
        </p:nvSpPr>
        <p:spPr>
          <a:xfrm>
            <a:off x="5116388" y="3275588"/>
            <a:ext cx="6657431" cy="825419"/>
          </a:xfrm>
          <a:prstGeom prst="rect">
            <a:avLst/>
          </a:prstGeom>
          <a:noFill/>
        </p:spPr>
        <p:txBody>
          <a:bodyPr wrap="square">
            <a:spAutoFit/>
          </a:bodyPr>
          <a:lstStyle/>
          <a:p>
            <a:pPr algn="r">
              <a:lnSpc>
                <a:spcPct val="150000"/>
              </a:lnSpc>
            </a:pPr>
            <a:r>
              <a:rPr lang="zh-CN" altLang="zh-CN" sz="3600" dirty="0">
                <a:latin typeface="微软雅黑" panose="020B0503020204020204" charset="-122"/>
                <a:ea typeface="微软雅黑" panose="020B0503020204020204" charset="-122"/>
                <a:cs typeface="+mj-cs"/>
              </a:rPr>
              <a:t>——以王岱老师的专题教学为例</a:t>
            </a:r>
          </a:p>
        </p:txBody>
      </p:sp>
    </p:spTree>
    <p:extLst>
      <p:ext uri="{BB962C8B-B14F-4D97-AF65-F5344CB8AC3E}">
        <p14:creationId xmlns:p14="http://schemas.microsoft.com/office/powerpoint/2010/main" val="83071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BF76991-81B3-7948-A43B-33C66FFCB65F}"/>
              </a:ext>
            </a:extLst>
          </p:cNvPr>
          <p:cNvSpPr txBox="1"/>
          <p:nvPr/>
        </p:nvSpPr>
        <p:spPr>
          <a:xfrm>
            <a:off x="4371655" y="1046956"/>
            <a:ext cx="3829092" cy="1015663"/>
          </a:xfrm>
          <a:prstGeom prst="rect">
            <a:avLst/>
          </a:prstGeom>
          <a:noFill/>
        </p:spPr>
        <p:txBody>
          <a:bodyPr wrap="square" rtlCol="0">
            <a:spAutoFit/>
          </a:bodyPr>
          <a:lstStyle>
            <a:defPPr>
              <a:defRPr lang="zh-CN"/>
            </a:defPPr>
            <a:lvl1pPr algn="r">
              <a:defRPr sz="4000"/>
            </a:lvl1pPr>
          </a:lstStyle>
          <a:p>
            <a:pPr algn="l"/>
            <a:r>
              <a:rPr lang="en-US" altLang="zh-CN" sz="6000" b="1" dirty="0">
                <a:solidFill>
                  <a:srgbClr val="92A3B8"/>
                </a:solidFill>
                <a:latin typeface="Century Gothic" panose="020B0502020202020204" pitchFamily="34" charset="0"/>
                <a:cs typeface="DokChampa" panose="020B0604020202020204" pitchFamily="34" charset="-34"/>
              </a:rPr>
              <a:t>PART 03</a:t>
            </a:r>
            <a:endParaRPr lang="zh-CN" altLang="en-US" sz="6000" b="1" dirty="0">
              <a:solidFill>
                <a:srgbClr val="92A3B8"/>
              </a:solidFill>
              <a:latin typeface="Century Gothic" panose="020B0502020202020204" pitchFamily="34" charset="0"/>
              <a:cs typeface="DokChampa" panose="020B0604020202020204" pitchFamily="34" charset="-34"/>
            </a:endParaRPr>
          </a:p>
        </p:txBody>
      </p:sp>
      <p:sp>
        <p:nvSpPr>
          <p:cNvPr id="5" name="文本框 4">
            <a:extLst>
              <a:ext uri="{FF2B5EF4-FFF2-40B4-BE49-F238E27FC236}">
                <a16:creationId xmlns:a16="http://schemas.microsoft.com/office/drawing/2014/main" id="{F119F911-7147-8A41-A346-59062DB4832D}"/>
              </a:ext>
            </a:extLst>
          </p:cNvPr>
          <p:cNvSpPr txBox="1"/>
          <p:nvPr/>
        </p:nvSpPr>
        <p:spPr>
          <a:xfrm>
            <a:off x="944103" y="2517026"/>
            <a:ext cx="10303793" cy="1314142"/>
          </a:xfrm>
          <a:prstGeom prst="rect">
            <a:avLst/>
          </a:prstGeom>
          <a:noFill/>
        </p:spPr>
        <p:txBody>
          <a:bodyPr wrap="square">
            <a:spAutoFit/>
          </a:bodyPr>
          <a:lstStyle/>
          <a:p>
            <a:pPr algn="ctr">
              <a:lnSpc>
                <a:spcPct val="150000"/>
              </a:lnSpc>
            </a:pPr>
            <a:r>
              <a:rPr lang="zh-CN" altLang="en-US" sz="6000" kern="100" dirty="0">
                <a:latin typeface="Microsoft YaHei" panose="020B0503020204020204" pitchFamily="34" charset="-122"/>
                <a:ea typeface="Microsoft YaHei" panose="020B0503020204020204" pitchFamily="34" charset="-122"/>
                <a:cs typeface="Times New Roman" panose="02020603050405020304" pitchFamily="18" charset="0"/>
              </a:rPr>
              <a:t>策略二：设计</a:t>
            </a:r>
            <a:r>
              <a:rPr lang="zh-CN" altLang="zh-CN" sz="6000" kern="100" dirty="0">
                <a:latin typeface="Microsoft YaHei" panose="020B0503020204020204" pitchFamily="34" charset="-122"/>
                <a:ea typeface="Microsoft YaHei" panose="020B0503020204020204" pitchFamily="34" charset="-122"/>
                <a:cs typeface="Times New Roman" panose="02020603050405020304" pitchFamily="18" charset="0"/>
              </a:rPr>
              <a:t>结构化的任务链 </a:t>
            </a:r>
            <a:endParaRPr lang="en-US" altLang="zh-CN" sz="60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5566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328BD05-CC53-A845-91BF-B4A732235DB8}"/>
              </a:ext>
            </a:extLst>
          </p:cNvPr>
          <p:cNvSpPr txBox="1"/>
          <p:nvPr/>
        </p:nvSpPr>
        <p:spPr>
          <a:xfrm>
            <a:off x="994471" y="1111167"/>
            <a:ext cx="10203053" cy="1957524"/>
          </a:xfrm>
          <a:prstGeom prst="rect">
            <a:avLst/>
          </a:prstGeom>
          <a:noFill/>
          <a:ln w="57150"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nSpc>
                <a:spcPct val="150000"/>
              </a:lnSpc>
            </a:pPr>
            <a:r>
              <a:rPr lang="zh-CN" altLang="en-US" sz="2800" kern="0" dirty="0">
                <a:solidFill>
                  <a:schemeClr val="tx1"/>
                </a:solidFill>
                <a:effectLst/>
                <a:ea typeface="宋体" panose="02010600030101010101" pitchFamily="2" charset="-122"/>
                <a:cs typeface="宋体" panose="02010600030101010101" pitchFamily="2" charset="-122"/>
              </a:rPr>
              <a:t>         </a:t>
            </a:r>
            <a:r>
              <a:rPr lang="zh-CN" altLang="zh-CN" sz="2800" kern="0" dirty="0">
                <a:solidFill>
                  <a:schemeClr val="tx1"/>
                </a:solidFill>
                <a:effectLst/>
                <a:ea typeface="宋体" panose="02010600030101010101" pitchFamily="2" charset="-122"/>
                <a:cs typeface="宋体" panose="02010600030101010101" pitchFamily="2" charset="-122"/>
              </a:rPr>
              <a:t>如何设计富有创意的、学生喜欢参与且切实有效的学习活动，是大单元教学最重要的一环</a:t>
            </a:r>
            <a:r>
              <a:rPr lang="zh-CN" altLang="en-US" sz="2800" kern="0" dirty="0">
                <a:solidFill>
                  <a:schemeClr val="tx1"/>
                </a:solidFill>
                <a:effectLst/>
                <a:ea typeface="宋体" panose="02010600030101010101" pitchFamily="2" charset="-122"/>
                <a:cs typeface="宋体" panose="02010600030101010101" pitchFamily="2" charset="-122"/>
              </a:rPr>
              <a:t>。</a:t>
            </a:r>
            <a:endParaRPr lang="en-US" altLang="zh-CN" sz="2800" dirty="0">
              <a:solidFill>
                <a:schemeClr val="tx1"/>
              </a:solidFill>
              <a:effectLst/>
            </a:endParaRPr>
          </a:p>
          <a:p>
            <a:pPr algn="r">
              <a:lnSpc>
                <a:spcPct val="150000"/>
              </a:lnSpc>
            </a:pPr>
            <a:r>
              <a:rPr lang="en-US" altLang="zh-CN" sz="2800" dirty="0">
                <a:solidFill>
                  <a:schemeClr val="tx1"/>
                </a:solidFill>
              </a:rPr>
              <a:t>——</a:t>
            </a:r>
            <a:r>
              <a:rPr lang="zh-CN" altLang="en-US" sz="2800" kern="0" dirty="0">
                <a:solidFill>
                  <a:schemeClr val="tx1"/>
                </a:solidFill>
                <a:effectLst/>
                <a:ea typeface="宋体" panose="02010600030101010101" pitchFamily="2" charset="-122"/>
                <a:cs typeface="宋体" panose="02010600030101010101" pitchFamily="2" charset="-122"/>
              </a:rPr>
              <a:t> </a:t>
            </a:r>
            <a:r>
              <a:rPr lang="zh-CN" altLang="zh-CN" sz="2800" kern="0" dirty="0">
                <a:solidFill>
                  <a:schemeClr val="tx1"/>
                </a:solidFill>
                <a:effectLst/>
                <a:ea typeface="宋体" panose="02010600030101010101" pitchFamily="2" charset="-122"/>
                <a:cs typeface="宋体" panose="02010600030101010101" pitchFamily="2" charset="-122"/>
              </a:rPr>
              <a:t>荣维东教授</a:t>
            </a:r>
            <a:endParaRPr lang="zh-CN" altLang="en-US" sz="2800" dirty="0">
              <a:solidFill>
                <a:schemeClr val="tx1"/>
              </a:solidFill>
            </a:endParaRPr>
          </a:p>
        </p:txBody>
      </p:sp>
      <p:sp>
        <p:nvSpPr>
          <p:cNvPr id="5" name="文本框 4">
            <a:extLst>
              <a:ext uri="{FF2B5EF4-FFF2-40B4-BE49-F238E27FC236}">
                <a16:creationId xmlns:a16="http://schemas.microsoft.com/office/drawing/2014/main" id="{99D65CF4-064D-E54D-89EC-B4DF74A5057D}"/>
              </a:ext>
            </a:extLst>
          </p:cNvPr>
          <p:cNvSpPr txBox="1"/>
          <p:nvPr/>
        </p:nvSpPr>
        <p:spPr>
          <a:xfrm>
            <a:off x="1112867" y="3421279"/>
            <a:ext cx="9966259" cy="1667764"/>
          </a:xfrm>
          <a:prstGeom prst="rect">
            <a:avLst/>
          </a:prstGeom>
          <a:noFill/>
        </p:spPr>
        <p:txBody>
          <a:bodyPr wrap="square">
            <a:spAutoFit/>
          </a:bodyPr>
          <a:lstStyle/>
          <a:p>
            <a:pPr indent="266700">
              <a:lnSpc>
                <a:spcPct val="150000"/>
              </a:lnSpc>
            </a:pPr>
            <a:r>
              <a:rPr lang="zh-CN" altLang="en-US" sz="2400" dirty="0">
                <a:latin typeface="宋体" panose="02010600030101010101" pitchFamily="2" charset="-122"/>
                <a:ea typeface="宋体" panose="02010600030101010101" pitchFamily="2" charset="-122"/>
              </a:rPr>
              <a:t>  </a:t>
            </a:r>
            <a:r>
              <a:rPr lang="zh-CN" altLang="zh-CN" sz="2400" dirty="0">
                <a:latin typeface="宋体" panose="02010600030101010101" pitchFamily="2" charset="-122"/>
                <a:ea typeface="宋体" panose="02010600030101010101" pitchFamily="2" charset="-122"/>
              </a:rPr>
              <a:t>学习任务的结构化，能够有效</a:t>
            </a:r>
            <a:r>
              <a:rPr lang="zh-CN" altLang="zh-CN" sz="2400" b="1" dirty="0">
                <a:latin typeface="宋体" panose="02010600030101010101" pitchFamily="2" charset="-122"/>
                <a:ea typeface="宋体" panose="02010600030101010101" pitchFamily="2" charset="-122"/>
              </a:rPr>
              <a:t>改变活动零散、割裂的状态</a:t>
            </a:r>
            <a:r>
              <a:rPr lang="zh-CN" altLang="zh-CN" sz="2400" dirty="0">
                <a:latin typeface="宋体" panose="02010600030101010101" pitchFamily="2" charset="-122"/>
                <a:ea typeface="宋体" panose="02010600030101010101" pitchFamily="2" charset="-122"/>
              </a:rPr>
              <a:t>，提供</a:t>
            </a:r>
            <a:r>
              <a:rPr lang="zh-CN" altLang="zh-CN" sz="2400" b="1" dirty="0">
                <a:latin typeface="宋体" panose="02010600030101010101" pitchFamily="2" charset="-122"/>
                <a:ea typeface="宋体" panose="02010600030101010101" pitchFamily="2" charset="-122"/>
              </a:rPr>
              <a:t>关联、整合的学习内容</a:t>
            </a:r>
            <a:r>
              <a:rPr lang="zh-CN" altLang="zh-CN" sz="2400" dirty="0">
                <a:latin typeface="宋体" panose="02010600030101010101" pitchFamily="2" charset="-122"/>
                <a:ea typeface="宋体" panose="02010600030101010101" pitchFamily="2" charset="-122"/>
              </a:rPr>
              <a:t>，有利于学生</a:t>
            </a:r>
            <a:r>
              <a:rPr lang="zh-CN" altLang="zh-CN" sz="2400" b="1" dirty="0">
                <a:latin typeface="宋体" panose="02010600030101010101" pitchFamily="2" charset="-122"/>
                <a:ea typeface="宋体" panose="02010600030101010101" pitchFamily="2" charset="-122"/>
              </a:rPr>
              <a:t>在教学过程中理解、内化知识与技能</a:t>
            </a:r>
            <a:r>
              <a:rPr lang="zh-CN" altLang="zh-CN" sz="2400" dirty="0">
                <a:latin typeface="宋体" panose="02010600030101010101" pitchFamily="2" charset="-122"/>
                <a:ea typeface="宋体" panose="02010600030101010101" pitchFamily="2" charset="-122"/>
              </a:rPr>
              <a:t>，</a:t>
            </a:r>
            <a:r>
              <a:rPr lang="zh-CN" altLang="zh-CN" sz="2400" b="1" dirty="0">
                <a:latin typeface="宋体" panose="02010600030101010101" pitchFamily="2" charset="-122"/>
                <a:ea typeface="宋体" panose="02010600030101010101" pitchFamily="2" charset="-122"/>
              </a:rPr>
              <a:t>建构素养体系</a:t>
            </a:r>
            <a:r>
              <a:rPr lang="zh-CN" altLang="en-US" sz="2400" dirty="0">
                <a:latin typeface="宋体" panose="02010600030101010101" pitchFamily="2" charset="-122"/>
                <a:ea typeface="宋体" panose="02010600030101010101" pitchFamily="2" charset="-122"/>
              </a:rPr>
              <a:t>。</a:t>
            </a:r>
            <a:endParaRPr lang="zh-CN" altLang="zh-CN" sz="2400" dirty="0">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3F1CEC1F-0BD1-5149-B934-5956C810D9F2}"/>
              </a:ext>
            </a:extLst>
          </p:cNvPr>
          <p:cNvSpPr txBox="1"/>
          <p:nvPr/>
        </p:nvSpPr>
        <p:spPr>
          <a:xfrm>
            <a:off x="2640720" y="5090769"/>
            <a:ext cx="6910551" cy="793487"/>
          </a:xfrm>
          <a:prstGeom prst="rect">
            <a:avLst/>
          </a:prstGeom>
          <a:noFill/>
        </p:spPr>
        <p:txBody>
          <a:bodyPr wrap="square">
            <a:spAutoFit/>
          </a:bodyPr>
          <a:lstStyle/>
          <a:p>
            <a:pPr>
              <a:lnSpc>
                <a:spcPct val="150000"/>
              </a:lnSpc>
            </a:pPr>
            <a:r>
              <a:rPr lang="zh-CN" altLang="zh-CN" sz="3600" b="1" dirty="0">
                <a:solidFill>
                  <a:srgbClr val="C00000"/>
                </a:solidFill>
                <a:latin typeface="KaiTi" panose="02010609060101010101" pitchFamily="49" charset="-122"/>
                <a:ea typeface="KaiTi" panose="02010609060101010101" pitchFamily="49" charset="-122"/>
              </a:rPr>
              <a:t>结构化是优化大单元教学的关键</a:t>
            </a:r>
            <a:endParaRPr lang="zh-CN" altLang="en-US" sz="3600" b="1" dirty="0">
              <a:solidFill>
                <a:srgbClr val="C000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831678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C8ADC07E-9BBC-184D-8703-59B29A293D37}"/>
              </a:ext>
            </a:extLst>
          </p:cNvPr>
          <p:cNvGraphicFramePr>
            <a:graphicFrameLocks noGrp="1"/>
          </p:cNvGraphicFramePr>
          <p:nvPr>
            <p:extLst>
              <p:ext uri="{D42A27DB-BD31-4B8C-83A1-F6EECF244321}">
                <p14:modId xmlns:p14="http://schemas.microsoft.com/office/powerpoint/2010/main" val="2592590806"/>
              </p:ext>
            </p:extLst>
          </p:nvPr>
        </p:nvGraphicFramePr>
        <p:xfrm>
          <a:off x="3040192" y="392182"/>
          <a:ext cx="8521543" cy="6173305"/>
        </p:xfrm>
        <a:graphic>
          <a:graphicData uri="http://schemas.openxmlformats.org/drawingml/2006/table">
            <a:tbl>
              <a:tblPr>
                <a:tableStyleId>{616DA210-FB5B-4158-B5E0-FEB733F419BA}</a:tableStyleId>
              </a:tblPr>
              <a:tblGrid>
                <a:gridCol w="1236846">
                  <a:extLst>
                    <a:ext uri="{9D8B030D-6E8A-4147-A177-3AD203B41FA5}">
                      <a16:colId xmlns:a16="http://schemas.microsoft.com/office/drawing/2014/main" val="781413056"/>
                    </a:ext>
                  </a:extLst>
                </a:gridCol>
                <a:gridCol w="1985637">
                  <a:extLst>
                    <a:ext uri="{9D8B030D-6E8A-4147-A177-3AD203B41FA5}">
                      <a16:colId xmlns:a16="http://schemas.microsoft.com/office/drawing/2014/main" val="3681445238"/>
                    </a:ext>
                  </a:extLst>
                </a:gridCol>
                <a:gridCol w="5299060">
                  <a:extLst>
                    <a:ext uri="{9D8B030D-6E8A-4147-A177-3AD203B41FA5}">
                      <a16:colId xmlns:a16="http://schemas.microsoft.com/office/drawing/2014/main" val="1953572019"/>
                    </a:ext>
                  </a:extLst>
                </a:gridCol>
              </a:tblGrid>
              <a:tr h="300713">
                <a:tc>
                  <a:txBody>
                    <a:bodyPr/>
                    <a:lstStyle/>
                    <a:p>
                      <a:pPr algn="ctr">
                        <a:lnSpc>
                          <a:spcPct val="200000"/>
                        </a:lnSpc>
                      </a:pPr>
                      <a:r>
                        <a:rPr lang="zh-CN" sz="1600" kern="100">
                          <a:effectLst/>
                          <a:latin typeface="Microsoft YaHei" panose="020B0503020204020204" pitchFamily="34" charset="-122"/>
                          <a:ea typeface="Microsoft YaHei" panose="020B0503020204020204" pitchFamily="34" charset="-122"/>
                        </a:rPr>
                        <a:t>第一级任务</a:t>
                      </a:r>
                      <a:endParaRPr lang="zh-CN" sz="1800" kern="10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a:txBody>
                    <a:bodyPr/>
                    <a:lstStyle/>
                    <a:p>
                      <a:pPr algn="ctr">
                        <a:lnSpc>
                          <a:spcPct val="200000"/>
                        </a:lnSpc>
                      </a:pPr>
                      <a:r>
                        <a:rPr lang="zh-CN" sz="1600" kern="100">
                          <a:effectLst/>
                          <a:latin typeface="Microsoft YaHei" panose="020B0503020204020204" pitchFamily="34" charset="-122"/>
                          <a:ea typeface="Microsoft YaHei" panose="020B0503020204020204" pitchFamily="34" charset="-122"/>
                        </a:rPr>
                        <a:t>第二级任务</a:t>
                      </a:r>
                      <a:endParaRPr lang="zh-CN" sz="1800" kern="10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a:txBody>
                    <a:bodyPr/>
                    <a:lstStyle/>
                    <a:p>
                      <a:pPr algn="ctr">
                        <a:lnSpc>
                          <a:spcPct val="200000"/>
                        </a:lnSpc>
                      </a:pPr>
                      <a:r>
                        <a:rPr lang="zh-CN" sz="1600" kern="100" dirty="0">
                          <a:effectLst/>
                          <a:latin typeface="Microsoft YaHei" panose="020B0503020204020204" pitchFamily="34" charset="-122"/>
                          <a:ea typeface="Microsoft YaHei" panose="020B0503020204020204" pitchFamily="34" charset="-122"/>
                        </a:rPr>
                        <a:t>第三级任务</a:t>
                      </a:r>
                      <a:endParaRPr lang="zh-CN" sz="18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1986491510"/>
                  </a:ext>
                </a:extLst>
              </a:tr>
              <a:tr h="460070">
                <a:tc rowSpan="10">
                  <a:txBody>
                    <a:bodyPr/>
                    <a:lstStyle/>
                    <a:p>
                      <a:pPr algn="just">
                        <a:lnSpc>
                          <a:spcPct val="200000"/>
                        </a:lnSpc>
                      </a:pPr>
                      <a:r>
                        <a:rPr lang="zh-CN" sz="1400" kern="100" dirty="0">
                          <a:effectLst/>
                          <a:latin typeface="Microsoft YaHei" panose="020B0503020204020204" pitchFamily="34" charset="-122"/>
                          <a:ea typeface="Microsoft YaHei" panose="020B0503020204020204" pitchFamily="34" charset="-122"/>
                        </a:rPr>
                        <a:t>环节一：</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sz="1400" kern="100" dirty="0">
                          <a:effectLst/>
                          <a:latin typeface="Microsoft YaHei" panose="020B0503020204020204" pitchFamily="34" charset="-122"/>
                          <a:ea typeface="Microsoft YaHei" panose="020B0503020204020204" pitchFamily="34" charset="-122"/>
                        </a:rPr>
                        <a:t>读其诗文，想见其为人</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rowSpan="2">
                  <a:txBody>
                    <a:bodyPr/>
                    <a:lstStyle/>
                    <a:p>
                      <a:pPr algn="just">
                        <a:lnSpc>
                          <a:spcPct val="200000"/>
                        </a:lnSpc>
                      </a:pPr>
                      <a:r>
                        <a:rPr lang="en-US" altLang="zh-CN" sz="1400" kern="100" dirty="0">
                          <a:effectLst/>
                          <a:latin typeface="Microsoft YaHei" panose="020B0503020204020204" pitchFamily="34" charset="-122"/>
                          <a:ea typeface="Microsoft YaHei" panose="020B0503020204020204" pitchFamily="34" charset="-122"/>
                        </a:rPr>
                        <a:t>1.</a:t>
                      </a:r>
                      <a:r>
                        <a:rPr lang="zh-CN" sz="1400" kern="100" dirty="0">
                          <a:effectLst/>
                          <a:latin typeface="Microsoft YaHei" panose="020B0503020204020204" pitchFamily="34" charset="-122"/>
                          <a:ea typeface="Microsoft YaHei" panose="020B0503020204020204" pitchFamily="34" charset="-122"/>
                        </a:rPr>
                        <a:t>重读《五柳先生传》，</a:t>
                      </a:r>
                      <a:r>
                        <a:rPr lang="zh-CN" altLang="en-US" sz="1400" kern="100" dirty="0">
                          <a:effectLst/>
                          <a:latin typeface="Microsoft YaHei" panose="020B0503020204020204" pitchFamily="34" charset="-122"/>
                          <a:ea typeface="Microsoft YaHei" panose="020B0503020204020204" pitchFamily="34" charset="-122"/>
                        </a:rPr>
                        <a:t>   </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altLang="en-US" sz="1400" kern="100" dirty="0">
                          <a:effectLst/>
                          <a:latin typeface="Microsoft YaHei" panose="020B0503020204020204" pitchFamily="34" charset="-122"/>
                          <a:ea typeface="Microsoft YaHei" panose="020B0503020204020204" pitchFamily="34" charset="-122"/>
                        </a:rPr>
                        <a:t>  </a:t>
                      </a:r>
                      <a:r>
                        <a:rPr lang="zh-CN" sz="1400" kern="100" dirty="0">
                          <a:effectLst/>
                          <a:latin typeface="Microsoft YaHei" panose="020B0503020204020204" pitchFamily="34" charset="-122"/>
                          <a:ea typeface="Microsoft YaHei" panose="020B0503020204020204" pitchFamily="34" charset="-122"/>
                        </a:rPr>
                        <a:t>写阅读反思</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1.</a:t>
                      </a:r>
                      <a:r>
                        <a:rPr lang="zh-CN" sz="1400" kern="100" dirty="0">
                          <a:effectLst/>
                          <a:latin typeface="Microsoft YaHei" panose="020B0503020204020204" pitchFamily="34" charset="-122"/>
                          <a:ea typeface="Microsoft YaHei" panose="020B0503020204020204" pitchFamily="34" charset="-122"/>
                        </a:rPr>
                        <a:t>用几个词语概括五柳先生的形象；一段话描述你的阅读体会</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1679228793"/>
                  </a:ext>
                </a:extLst>
              </a:tr>
              <a:tr h="460070">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重读《五柳先生传》，重新概括、描述体会；谈经典重读意义</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4103018026"/>
                  </a:ext>
                </a:extLst>
              </a:tr>
              <a:tr h="300713">
                <a:tc vMerge="1">
                  <a:txBody>
                    <a:bodyPr/>
                    <a:lstStyle/>
                    <a:p>
                      <a:endParaRPr lang="zh-CN" altLang="en-US"/>
                    </a:p>
                  </a:txBody>
                  <a:tcPr/>
                </a:tc>
                <a:tc rowSpan="4">
                  <a:txBody>
                    <a:bodyPr/>
                    <a:lstStyle/>
                    <a:p>
                      <a:pPr algn="just">
                        <a:lnSpc>
                          <a:spcPct val="200000"/>
                        </a:lnSpc>
                      </a:pPr>
                      <a:r>
                        <a:rPr lang="en-US" altLang="zh-CN"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精读《归去来兮辞》，</a:t>
                      </a:r>
                      <a:r>
                        <a:rPr lang="zh-CN" altLang="en-US" sz="1400" kern="100" dirty="0">
                          <a:effectLst/>
                          <a:latin typeface="Microsoft YaHei" panose="020B0503020204020204" pitchFamily="34" charset="-122"/>
                          <a:ea typeface="Microsoft YaHei" panose="020B0503020204020204" pitchFamily="34" charset="-122"/>
                        </a:rPr>
                        <a:t>  </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altLang="en-US" sz="1400" kern="100" dirty="0">
                          <a:effectLst/>
                          <a:latin typeface="Microsoft YaHei" panose="020B0503020204020204" pitchFamily="34" charset="-122"/>
                          <a:ea typeface="Microsoft YaHei" panose="020B0503020204020204" pitchFamily="34" charset="-122"/>
                        </a:rPr>
                        <a:t>  </a:t>
                      </a:r>
                      <a:r>
                        <a:rPr lang="zh-CN" sz="1400" kern="100" dirty="0">
                          <a:effectLst/>
                          <a:latin typeface="Microsoft YaHei" panose="020B0503020204020204" pitchFamily="34" charset="-122"/>
                          <a:ea typeface="Microsoft YaHei" panose="020B0503020204020204" pitchFamily="34" charset="-122"/>
                        </a:rPr>
                        <a:t>写推荐文字</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1.</a:t>
                      </a:r>
                      <a:r>
                        <a:rPr lang="zh-CN" sz="1400" kern="100" dirty="0">
                          <a:effectLst/>
                          <a:latin typeface="Microsoft YaHei" panose="020B0503020204020204" pitchFamily="34" charset="-122"/>
                          <a:ea typeface="Microsoft YaHei" panose="020B0503020204020204" pitchFamily="34" charset="-122"/>
                        </a:rPr>
                        <a:t>朗读《归去来兮辞》，疏通文意。列出语言上的注意点</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3136049953"/>
                  </a:ext>
                </a:extLst>
              </a:tr>
              <a:tr h="141356">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列出陶渊明归隐田园的原因</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441959139"/>
                  </a:ext>
                </a:extLst>
              </a:tr>
              <a:tr h="141356">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3.</a:t>
                      </a:r>
                      <a:r>
                        <a:rPr lang="zh-CN" sz="1400" kern="100" dirty="0">
                          <a:effectLst/>
                          <a:latin typeface="Microsoft YaHei" panose="020B0503020204020204" pitchFamily="34" charset="-122"/>
                          <a:ea typeface="Microsoft YaHei" panose="020B0503020204020204" pitchFamily="34" charset="-122"/>
                        </a:rPr>
                        <a:t>写一段推荐文字</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81407998"/>
                  </a:ext>
                </a:extLst>
              </a:tr>
              <a:tr h="141356">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4.</a:t>
                      </a:r>
                      <a:r>
                        <a:rPr lang="zh-CN" sz="1400" kern="100" dirty="0">
                          <a:effectLst/>
                          <a:latin typeface="Microsoft YaHei" panose="020B0503020204020204" pitchFamily="34" charset="-122"/>
                          <a:ea typeface="Microsoft YaHei" panose="020B0503020204020204" pitchFamily="34" charset="-122"/>
                        </a:rPr>
                        <a:t>补充你对五柳先生的认识</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3347017281"/>
                  </a:ext>
                </a:extLst>
              </a:tr>
              <a:tr h="300713">
                <a:tc vMerge="1">
                  <a:txBody>
                    <a:bodyPr/>
                    <a:lstStyle/>
                    <a:p>
                      <a:endParaRPr lang="zh-CN" altLang="en-US"/>
                    </a:p>
                  </a:txBody>
                  <a:tcPr/>
                </a:tc>
                <a:tc rowSpan="4">
                  <a:txBody>
                    <a:bodyPr/>
                    <a:lstStyle/>
                    <a:p>
                      <a:pPr algn="just">
                        <a:lnSpc>
                          <a:spcPct val="200000"/>
                        </a:lnSpc>
                      </a:pPr>
                      <a:r>
                        <a:rPr lang="en-US" altLang="zh-CN" sz="1400" kern="100" dirty="0">
                          <a:effectLst/>
                          <a:latin typeface="Microsoft YaHei" panose="020B0503020204020204" pitchFamily="34" charset="-122"/>
                          <a:ea typeface="Microsoft YaHei" panose="020B0503020204020204" pitchFamily="34" charset="-122"/>
                        </a:rPr>
                        <a:t>3.</a:t>
                      </a:r>
                      <a:r>
                        <a:rPr lang="zh-CN" sz="1400" kern="100" dirty="0">
                          <a:effectLst/>
                          <a:latin typeface="Microsoft YaHei" panose="020B0503020204020204" pitchFamily="34" charset="-122"/>
                          <a:ea typeface="Microsoft YaHei" panose="020B0503020204020204" pitchFamily="34" charset="-122"/>
                        </a:rPr>
                        <a:t>阅读陶渊明的诗，</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altLang="en-US" sz="1400" kern="100" dirty="0">
                          <a:effectLst/>
                          <a:latin typeface="Microsoft YaHei" panose="020B0503020204020204" pitchFamily="34" charset="-122"/>
                          <a:ea typeface="Microsoft YaHei" panose="020B0503020204020204" pitchFamily="34" charset="-122"/>
                        </a:rPr>
                        <a:t>  </a:t>
                      </a:r>
                      <a:r>
                        <a:rPr lang="zh-CN" sz="1400" kern="100" dirty="0">
                          <a:effectLst/>
                          <a:latin typeface="Microsoft YaHei" panose="020B0503020204020204" pitchFamily="34" charset="-122"/>
                          <a:ea typeface="Microsoft YaHei" panose="020B0503020204020204" pitchFamily="34" charset="-122"/>
                        </a:rPr>
                        <a:t>鉴赏评点</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1.</a:t>
                      </a:r>
                      <a:r>
                        <a:rPr lang="zh-CN" sz="1400" kern="100" dirty="0">
                          <a:effectLst/>
                          <a:latin typeface="Microsoft YaHei" panose="020B0503020204020204" pitchFamily="34" charset="-122"/>
                          <a:ea typeface="Microsoft YaHei" panose="020B0503020204020204" pitchFamily="34" charset="-122"/>
                        </a:rPr>
                        <a:t>阅读以上各诗，用简洁的语言进行评点</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2393842234"/>
                  </a:ext>
                </a:extLst>
              </a:tr>
              <a:tr h="141356">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对陶诗中</a:t>
                      </a:r>
                      <a:r>
                        <a:rPr lang="en-US" sz="1400" kern="100" dirty="0">
                          <a:effectLst/>
                          <a:latin typeface="Microsoft YaHei" panose="020B0503020204020204" pitchFamily="34" charset="-122"/>
                          <a:ea typeface="Microsoft YaHei" panose="020B0503020204020204" pitchFamily="34" charset="-122"/>
                        </a:rPr>
                        <a:t>“</a:t>
                      </a:r>
                      <a:r>
                        <a:rPr lang="zh-CN" sz="1400" kern="100" dirty="0">
                          <a:effectLst/>
                          <a:latin typeface="Microsoft YaHei" panose="020B0503020204020204" pitchFamily="34" charset="-122"/>
                          <a:ea typeface="Microsoft YaHei" panose="020B0503020204020204" pitchFamily="34" charset="-122"/>
                        </a:rPr>
                        <a:t>违</a:t>
                      </a:r>
                      <a:r>
                        <a:rPr lang="en-US" sz="1400" kern="100" dirty="0">
                          <a:effectLst/>
                          <a:latin typeface="Microsoft YaHei" panose="020B0503020204020204" pitchFamily="34" charset="-122"/>
                          <a:ea typeface="Microsoft YaHei" panose="020B0503020204020204" pitchFamily="34" charset="-122"/>
                        </a:rPr>
                        <a:t>”</a:t>
                      </a:r>
                      <a:r>
                        <a:rPr lang="zh-CN" sz="1400" kern="100" dirty="0">
                          <a:effectLst/>
                          <a:latin typeface="Microsoft YaHei" panose="020B0503020204020204" pitchFamily="34" charset="-122"/>
                          <a:ea typeface="Microsoft YaHei" panose="020B0503020204020204" pitchFamily="34" charset="-122"/>
                        </a:rPr>
                        <a:t>字作探究</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2934499999"/>
                  </a:ext>
                </a:extLst>
              </a:tr>
              <a:tr h="300713">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a:effectLst/>
                          <a:latin typeface="Microsoft YaHei" panose="020B0503020204020204" pitchFamily="34" charset="-122"/>
                          <a:ea typeface="Microsoft YaHei" panose="020B0503020204020204" pitchFamily="34" charset="-122"/>
                        </a:rPr>
                        <a:t>3.</a:t>
                      </a:r>
                      <a:r>
                        <a:rPr lang="zh-CN" sz="1400" kern="100">
                          <a:effectLst/>
                          <a:latin typeface="Microsoft YaHei" panose="020B0503020204020204" pitchFamily="34" charset="-122"/>
                          <a:ea typeface="Microsoft YaHei" panose="020B0503020204020204" pitchFamily="34" charset="-122"/>
                        </a:rPr>
                        <a:t>陶渊明的诗文给你描绘了一个怎样的五柳先生？</a:t>
                      </a:r>
                      <a:endParaRPr lang="zh-CN" sz="1600" kern="10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627683762"/>
                  </a:ext>
                </a:extLst>
              </a:tr>
              <a:tr h="141356">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4.</a:t>
                      </a:r>
                      <a:r>
                        <a:rPr lang="zh-CN" sz="1400" kern="100" dirty="0">
                          <a:effectLst/>
                          <a:latin typeface="Microsoft YaHei" panose="020B0503020204020204" pitchFamily="34" charset="-122"/>
                          <a:ea typeface="Microsoft YaHei" panose="020B0503020204020204" pitchFamily="34" charset="-122"/>
                        </a:rPr>
                        <a:t>对陶渊明诗文作出初步评价</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753901114"/>
                  </a:ext>
                </a:extLst>
              </a:tr>
              <a:tr h="300713">
                <a:tc rowSpan="4">
                  <a:txBody>
                    <a:bodyPr/>
                    <a:lstStyle/>
                    <a:p>
                      <a:pPr algn="just">
                        <a:lnSpc>
                          <a:spcPct val="200000"/>
                        </a:lnSpc>
                      </a:pPr>
                      <a:r>
                        <a:rPr lang="zh-CN" sz="1400" kern="100" dirty="0">
                          <a:effectLst/>
                          <a:latin typeface="Microsoft YaHei" panose="020B0503020204020204" pitchFamily="34" charset="-122"/>
                          <a:ea typeface="Microsoft YaHei" panose="020B0503020204020204" pitchFamily="34" charset="-122"/>
                        </a:rPr>
                        <a:t>环节二</a:t>
                      </a:r>
                      <a:r>
                        <a:rPr lang="en-US" sz="1400" kern="100" dirty="0">
                          <a:effectLst/>
                          <a:latin typeface="Microsoft YaHei" panose="020B0503020204020204" pitchFamily="34" charset="-122"/>
                          <a:ea typeface="Microsoft YaHei" panose="020B0503020204020204" pitchFamily="34" charset="-122"/>
                        </a:rPr>
                        <a:t>:</a:t>
                      </a:r>
                    </a:p>
                    <a:p>
                      <a:pPr algn="just">
                        <a:lnSpc>
                          <a:spcPct val="200000"/>
                        </a:lnSpc>
                      </a:pPr>
                      <a:r>
                        <a:rPr lang="zh-CN" sz="1400" kern="100" dirty="0">
                          <a:effectLst/>
                          <a:latin typeface="Microsoft YaHei" panose="020B0503020204020204" pitchFamily="34" charset="-122"/>
                          <a:ea typeface="Microsoft YaHei" panose="020B0503020204020204" pitchFamily="34" charset="-122"/>
                        </a:rPr>
                        <a:t>读众人眼中的陶渊明，思考其为人</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rowSpan="2">
                  <a:txBody>
                    <a:bodyPr/>
                    <a:lstStyle/>
                    <a:p>
                      <a:pPr algn="just">
                        <a:lnSpc>
                          <a:spcPct val="200000"/>
                        </a:lnSpc>
                      </a:pPr>
                      <a:r>
                        <a:rPr lang="en-US" altLang="zh-CN" sz="1400" kern="100" dirty="0">
                          <a:effectLst/>
                          <a:latin typeface="Microsoft YaHei" panose="020B0503020204020204" pitchFamily="34" charset="-122"/>
                          <a:ea typeface="Microsoft YaHei" panose="020B0503020204020204" pitchFamily="34" charset="-122"/>
                        </a:rPr>
                        <a:t>1.</a:t>
                      </a:r>
                      <a:r>
                        <a:rPr lang="zh-CN" sz="1400" kern="100" dirty="0">
                          <a:effectLst/>
                          <a:latin typeface="Microsoft YaHei" panose="020B0503020204020204" pitchFamily="34" charset="-122"/>
                          <a:ea typeface="Microsoft YaHei" panose="020B0503020204020204" pitchFamily="34" charset="-122"/>
                        </a:rPr>
                        <a:t>自读萧统笔下的</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altLang="en-US" sz="1400" kern="100" dirty="0">
                          <a:effectLst/>
                          <a:latin typeface="Microsoft YaHei" panose="020B0503020204020204" pitchFamily="34" charset="-122"/>
                          <a:ea typeface="Microsoft YaHei" panose="020B0503020204020204" pitchFamily="34" charset="-122"/>
                        </a:rPr>
                        <a:t>  </a:t>
                      </a:r>
                      <a:r>
                        <a:rPr lang="zh-CN" sz="1400" kern="100" dirty="0">
                          <a:effectLst/>
                          <a:latin typeface="Microsoft YaHei" panose="020B0503020204020204" pitchFamily="34" charset="-122"/>
                          <a:ea typeface="Microsoft YaHei" panose="020B0503020204020204" pitchFamily="34" charset="-122"/>
                        </a:rPr>
                        <a:t>相关文集</a:t>
                      </a:r>
                      <a:endParaRPr lang="en-US" altLang="zh-CN" sz="1400" kern="100" dirty="0">
                        <a:effectLst/>
                        <a:latin typeface="Microsoft YaHei" panose="020B0503020204020204" pitchFamily="34" charset="-122"/>
                        <a:ea typeface="Microsoft YaHei" panose="020B0503020204020204" pitchFamily="34" charset="-122"/>
                      </a:endParaRPr>
                    </a:p>
                  </a:txBody>
                  <a:tcPr marL="53119" marR="53119" marT="0" marB="0" anchor="ct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1.</a:t>
                      </a:r>
                      <a:r>
                        <a:rPr lang="zh-CN" sz="1400" kern="100" dirty="0">
                          <a:effectLst/>
                          <a:latin typeface="Microsoft YaHei" panose="020B0503020204020204" pitchFamily="34" charset="-122"/>
                          <a:ea typeface="Microsoft YaHei" panose="020B0503020204020204" pitchFamily="34" charset="-122"/>
                        </a:rPr>
                        <a:t>给《〈陶渊明集〉序》断句</a:t>
                      </a:r>
                      <a:r>
                        <a:rPr lang="zh-CN" altLang="en-US" sz="1400" kern="100" dirty="0">
                          <a:effectLst/>
                          <a:latin typeface="Microsoft YaHei" panose="020B0503020204020204" pitchFamily="34" charset="-122"/>
                          <a:ea typeface="Microsoft YaHei" panose="020B0503020204020204" pitchFamily="34" charset="-122"/>
                        </a:rPr>
                        <a:t>，</a:t>
                      </a:r>
                      <a:r>
                        <a:rPr lang="zh-CN" sz="1400" kern="100" dirty="0">
                          <a:effectLst/>
                          <a:latin typeface="Microsoft YaHei" panose="020B0503020204020204" pitchFamily="34" charset="-122"/>
                          <a:ea typeface="Microsoft YaHei" panose="020B0503020204020204" pitchFamily="34" charset="-122"/>
                        </a:rPr>
                        <a:t>试着归纳断句的方法</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184969146"/>
                  </a:ext>
                </a:extLst>
              </a:tr>
              <a:tr h="300713">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阅读萧统的文字，再次补充你对陶渊明的认识</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1227067063"/>
                  </a:ext>
                </a:extLst>
              </a:tr>
              <a:tr h="300713">
                <a:tc vMerge="1">
                  <a:txBody>
                    <a:bodyPr/>
                    <a:lstStyle/>
                    <a:p>
                      <a:endParaRPr lang="zh-CN" altLang="en-US"/>
                    </a:p>
                  </a:txBody>
                  <a:tcPr/>
                </a:tc>
                <a:tc rowSpan="2">
                  <a:txBody>
                    <a:bodyPr/>
                    <a:lstStyle/>
                    <a:p>
                      <a:pPr algn="just">
                        <a:lnSpc>
                          <a:spcPct val="200000"/>
                        </a:lnSpc>
                      </a:pPr>
                      <a:r>
                        <a:rPr lang="en-US" altLang="zh-CN"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看众人眼中的陶渊明，</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altLang="en-US" sz="1400" kern="100" dirty="0">
                          <a:effectLst/>
                          <a:latin typeface="Microsoft YaHei" panose="020B0503020204020204" pitchFamily="34" charset="-122"/>
                          <a:ea typeface="Microsoft YaHei" panose="020B0503020204020204" pitchFamily="34" charset="-122"/>
                        </a:rPr>
                        <a:t>  </a:t>
                      </a:r>
                      <a:r>
                        <a:rPr lang="zh-CN" sz="1400" kern="100" dirty="0">
                          <a:effectLst/>
                          <a:latin typeface="Microsoft YaHei" panose="020B0503020204020204" pitchFamily="34" charset="-122"/>
                          <a:ea typeface="Microsoft YaHei" panose="020B0503020204020204" pitchFamily="34" charset="-122"/>
                        </a:rPr>
                        <a:t>思考其影响</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tc>
                  <a:txBody>
                    <a:bodyPr/>
                    <a:lstStyle/>
                    <a:p>
                      <a:pPr algn="just">
                        <a:lnSpc>
                          <a:spcPct val="200000"/>
                        </a:lnSpc>
                      </a:pPr>
                      <a:r>
                        <a:rPr lang="en-US" sz="1400" kern="100">
                          <a:effectLst/>
                          <a:latin typeface="Microsoft YaHei" panose="020B0503020204020204" pitchFamily="34" charset="-122"/>
                          <a:ea typeface="Microsoft YaHei" panose="020B0503020204020204" pitchFamily="34" charset="-122"/>
                        </a:rPr>
                        <a:t>1.</a:t>
                      </a:r>
                      <a:r>
                        <a:rPr lang="zh-CN" sz="1400" kern="100">
                          <a:effectLst/>
                          <a:latin typeface="Microsoft YaHei" panose="020B0503020204020204" pitchFamily="34" charset="-122"/>
                          <a:ea typeface="Microsoft YaHei" panose="020B0503020204020204" pitchFamily="34" charset="-122"/>
                        </a:rPr>
                        <a:t>读陶渊明《乞食》，探讨他晚年的乞食和他人对此的评价</a:t>
                      </a:r>
                      <a:endParaRPr lang="zh-CN" sz="1600" kern="10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1369938432"/>
                  </a:ext>
                </a:extLst>
              </a:tr>
              <a:tr h="619427">
                <a:tc vMerge="1">
                  <a:txBody>
                    <a:bodyPr/>
                    <a:lstStyle/>
                    <a:p>
                      <a:endParaRPr lang="zh-CN" altLang="en-US"/>
                    </a:p>
                  </a:txBody>
                  <a:tcPr/>
                </a:tc>
                <a:tc vMerge="1">
                  <a:txBody>
                    <a:bodyPr/>
                    <a:lstStyle/>
                    <a:p>
                      <a:endParaRPr lang="zh-CN" altLang="en-US"/>
                    </a:p>
                  </a:txBody>
                  <a:tcPr/>
                </a:tc>
                <a:tc>
                  <a:txBody>
                    <a:bodyPr/>
                    <a:lstStyle/>
                    <a:p>
                      <a:pPr algn="just">
                        <a:lnSpc>
                          <a:spcPct val="200000"/>
                        </a:lnSpc>
                      </a:pPr>
                      <a:r>
                        <a:rPr lang="en-US" sz="1400" kern="100" dirty="0">
                          <a:effectLst/>
                          <a:latin typeface="Microsoft YaHei" panose="020B0503020204020204" pitchFamily="34" charset="-122"/>
                          <a:ea typeface="Microsoft YaHei" panose="020B0503020204020204" pitchFamily="34" charset="-122"/>
                        </a:rPr>
                        <a:t>2.</a:t>
                      </a:r>
                      <a:r>
                        <a:rPr lang="zh-CN" sz="1400" kern="100" dirty="0">
                          <a:effectLst/>
                          <a:latin typeface="Microsoft YaHei" panose="020B0503020204020204" pitchFamily="34" charset="-122"/>
                          <a:ea typeface="Microsoft YaHei" panose="020B0503020204020204" pitchFamily="34" charset="-122"/>
                        </a:rPr>
                        <a:t>朱光潜与鲁迅对陶渊明的评论不同，你是怎样看的？</a:t>
                      </a:r>
                      <a:endParaRPr lang="en-US" altLang="zh-CN" sz="1400" kern="100" dirty="0">
                        <a:effectLst/>
                        <a:latin typeface="Microsoft YaHei" panose="020B0503020204020204" pitchFamily="34" charset="-122"/>
                        <a:ea typeface="Microsoft YaHei" panose="020B0503020204020204" pitchFamily="34" charset="-122"/>
                      </a:endParaRPr>
                    </a:p>
                    <a:p>
                      <a:pPr algn="just">
                        <a:lnSpc>
                          <a:spcPct val="200000"/>
                        </a:lnSpc>
                      </a:pPr>
                      <a:r>
                        <a:rPr lang="zh-CN" altLang="en-US" sz="1400" kern="100" dirty="0">
                          <a:effectLst/>
                          <a:latin typeface="Microsoft YaHei" panose="020B0503020204020204" pitchFamily="34" charset="-122"/>
                          <a:ea typeface="Microsoft YaHei" panose="020B0503020204020204" pitchFamily="34" charset="-122"/>
                        </a:rPr>
                        <a:t>  </a:t>
                      </a:r>
                      <a:r>
                        <a:rPr lang="zh-CN" sz="1400" kern="100" dirty="0">
                          <a:effectLst/>
                          <a:latin typeface="Microsoft YaHei" panose="020B0503020204020204" pitchFamily="34" charset="-122"/>
                          <a:ea typeface="Microsoft YaHei" panose="020B0503020204020204" pitchFamily="34" charset="-122"/>
                        </a:rPr>
                        <a:t>请结合你对陶渊明诗文的阅读写出你的思考</a:t>
                      </a:r>
                      <a:endParaRPr lang="zh-CN" sz="1600" kern="100" dirty="0">
                        <a:effectLst/>
                        <a:latin typeface="Microsoft YaHei" panose="020B0503020204020204" pitchFamily="34" charset="-122"/>
                        <a:ea typeface="Microsoft YaHei" panose="020B0503020204020204" pitchFamily="34" charset="-122"/>
                        <a:cs typeface="宋体" panose="02010600030101010101" pitchFamily="2" charset="-122"/>
                      </a:endParaRPr>
                    </a:p>
                  </a:txBody>
                  <a:tcPr marL="53119" marR="53119" marT="0" marB="0" anchor="ctr"/>
                </a:tc>
                <a:extLst>
                  <a:ext uri="{0D108BD9-81ED-4DB2-BD59-A6C34878D82A}">
                    <a16:rowId xmlns:a16="http://schemas.microsoft.com/office/drawing/2014/main" val="3584147975"/>
                  </a:ext>
                </a:extLst>
              </a:tr>
            </a:tbl>
          </a:graphicData>
        </a:graphic>
      </p:graphicFrame>
      <p:sp>
        <p:nvSpPr>
          <p:cNvPr id="3" name="文本框 2">
            <a:extLst>
              <a:ext uri="{FF2B5EF4-FFF2-40B4-BE49-F238E27FC236}">
                <a16:creationId xmlns:a16="http://schemas.microsoft.com/office/drawing/2014/main" id="{3116E50E-364F-FB43-B191-20BFAED79D85}"/>
              </a:ext>
            </a:extLst>
          </p:cNvPr>
          <p:cNvSpPr txBox="1"/>
          <p:nvPr/>
        </p:nvSpPr>
        <p:spPr>
          <a:xfrm>
            <a:off x="0" y="2251754"/>
            <a:ext cx="2707066" cy="1962525"/>
          </a:xfrm>
          <a:prstGeom prst="rect">
            <a:avLst/>
          </a:prstGeom>
          <a:noFill/>
        </p:spPr>
        <p:txBody>
          <a:bodyPr wrap="square" rtlCol="0">
            <a:spAutoFit/>
          </a:bodyPr>
          <a:lstStyle/>
          <a:p>
            <a:pPr algn="ctr">
              <a:lnSpc>
                <a:spcPct val="150000"/>
              </a:lnSpc>
            </a:pPr>
            <a:r>
              <a:rPr kumimoji="1" lang="zh-CN" altLang="en-US" sz="2800" b="1" dirty="0">
                <a:solidFill>
                  <a:schemeClr val="accent5"/>
                </a:solidFill>
              </a:rPr>
              <a:t>*案例：</a:t>
            </a:r>
            <a:r>
              <a:rPr kumimoji="1" lang="zh-CN" altLang="zh-CN" sz="2800" b="1" dirty="0">
                <a:solidFill>
                  <a:schemeClr val="accent5"/>
                </a:solidFill>
              </a:rPr>
              <a:t> </a:t>
            </a:r>
            <a:endParaRPr kumimoji="1" lang="en-US" altLang="zh-CN" sz="2800" b="1" dirty="0">
              <a:solidFill>
                <a:schemeClr val="accent5"/>
              </a:solidFill>
            </a:endParaRPr>
          </a:p>
          <a:p>
            <a:pPr algn="ctr">
              <a:lnSpc>
                <a:spcPct val="150000"/>
              </a:lnSpc>
            </a:pPr>
            <a:r>
              <a:rPr kumimoji="1" lang="zh-CN" altLang="zh-CN" sz="2800" b="1" dirty="0">
                <a:solidFill>
                  <a:schemeClr val="accent5"/>
                </a:solidFill>
              </a:rPr>
              <a:t>“走近陶渊明</a:t>
            </a:r>
            <a:r>
              <a:rPr kumimoji="1" lang="en-US" altLang="zh-CN" sz="2800" b="1" dirty="0">
                <a:solidFill>
                  <a:schemeClr val="accent5"/>
                </a:solidFill>
              </a:rPr>
              <a:t>”</a:t>
            </a:r>
          </a:p>
          <a:p>
            <a:pPr algn="ctr">
              <a:lnSpc>
                <a:spcPct val="150000"/>
              </a:lnSpc>
            </a:pPr>
            <a:r>
              <a:rPr kumimoji="1" lang="zh-CN" altLang="zh-CN" sz="2800" b="1" dirty="0">
                <a:solidFill>
                  <a:schemeClr val="accent5"/>
                </a:solidFill>
              </a:rPr>
              <a:t>专题教学</a:t>
            </a:r>
          </a:p>
        </p:txBody>
      </p:sp>
    </p:spTree>
    <p:extLst>
      <p:ext uri="{BB962C8B-B14F-4D97-AF65-F5344CB8AC3E}">
        <p14:creationId xmlns:p14="http://schemas.microsoft.com/office/powerpoint/2010/main" val="356062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4F0B4AA-E153-4144-B464-9B9FE5767484}"/>
              </a:ext>
            </a:extLst>
          </p:cNvPr>
          <p:cNvSpPr txBox="1"/>
          <p:nvPr/>
        </p:nvSpPr>
        <p:spPr>
          <a:xfrm>
            <a:off x="908833" y="1061964"/>
            <a:ext cx="11283167" cy="4659096"/>
          </a:xfrm>
          <a:prstGeom prst="rect">
            <a:avLst/>
          </a:prstGeom>
          <a:noFill/>
        </p:spPr>
        <p:txBody>
          <a:bodyPr wrap="square">
            <a:spAutoFit/>
          </a:bodyPr>
          <a:lstStyle/>
          <a:p>
            <a:pPr indent="266700">
              <a:lnSpc>
                <a:spcPct val="200000"/>
              </a:lnSpc>
            </a:pPr>
            <a:r>
              <a:rPr lang="zh-CN" altLang="en-US" sz="32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3200" b="1" dirty="0">
                <a:solidFill>
                  <a:srgbClr val="0070C0"/>
                </a:solidFill>
                <a:effectLst/>
                <a:latin typeface="Microsoft YaHei" panose="020B0503020204020204" pitchFamily="34" charset="-122"/>
                <a:ea typeface="Microsoft YaHei" panose="020B0503020204020204" pitchFamily="34" charset="-122"/>
                <a:cs typeface="宋体" panose="02010600030101010101" pitchFamily="2" charset="-122"/>
              </a:rPr>
              <a:t>大单元设计</a:t>
            </a:r>
            <a:r>
              <a:rPr lang="zh-CN" altLang="en-US" sz="3200" b="1" dirty="0">
                <a:solidFill>
                  <a:srgbClr val="0070C0"/>
                </a:solidFill>
                <a:effectLst/>
                <a:latin typeface="Microsoft YaHei" panose="020B0503020204020204" pitchFamily="34" charset="-122"/>
                <a:ea typeface="Microsoft YaHei" panose="020B0503020204020204" pitchFamily="34" charset="-122"/>
                <a:cs typeface="宋体" panose="02010600030101010101" pitchFamily="2" charset="-122"/>
              </a:rPr>
              <a:t>中的任务链</a:t>
            </a:r>
            <a:r>
              <a:rPr lang="zh-CN" altLang="zh-CN" sz="3200" b="1" dirty="0">
                <a:solidFill>
                  <a:srgbClr val="0070C0"/>
                </a:solidFill>
                <a:effectLst/>
                <a:latin typeface="Microsoft YaHei" panose="020B0503020204020204" pitchFamily="34" charset="-122"/>
                <a:ea typeface="Microsoft YaHei" panose="020B0503020204020204" pitchFamily="34" charset="-122"/>
                <a:cs typeface="宋体" panose="02010600030101010101" pitchFamily="2" charset="-122"/>
              </a:rPr>
              <a:t>应遵遁以下原则：</a:t>
            </a:r>
            <a:endParaRPr lang="en-US" altLang="zh-CN" sz="3200" b="1" dirty="0">
              <a:solidFill>
                <a:srgbClr val="0070C0"/>
              </a:solidFill>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200000"/>
              </a:lnSpc>
            </a:pPr>
            <a:r>
              <a:rPr lang="zh-CN" altLang="en-US" sz="2400" b="1" dirty="0">
                <a:solidFill>
                  <a:srgbClr val="C00000"/>
                </a:solidFill>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400" b="1" dirty="0">
                <a:solidFill>
                  <a:srgbClr val="C00000"/>
                </a:solidFill>
                <a:effectLst/>
                <a:latin typeface="Microsoft YaHei" panose="020B0503020204020204" pitchFamily="34" charset="-122"/>
                <a:ea typeface="Microsoft YaHei" panose="020B0503020204020204" pitchFamily="34" charset="-122"/>
                <a:cs typeface="宋体" panose="02010600030101010101" pitchFamily="2" charset="-122"/>
              </a:rPr>
              <a:t>第一，实践性</a:t>
            </a:r>
            <a:r>
              <a:rPr lang="zh-CN" altLang="en-US" sz="2400" b="1" dirty="0">
                <a:solidFill>
                  <a:srgbClr val="C00000"/>
                </a:solidFill>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阅读《归去来兮辞》</a:t>
            </a: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写推荐文字</a:t>
            </a:r>
            <a:endPar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200000"/>
              </a:lnSpc>
            </a:pP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读陶诗评论，要思考研究诗人的方法</a:t>
            </a:r>
            <a:endPar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200000"/>
              </a:lnSpc>
            </a:pPr>
            <a:r>
              <a:rPr lang="zh-CN" altLang="en-US" sz="2400" b="1" dirty="0">
                <a:solidFill>
                  <a:srgbClr val="C00000"/>
                </a:solidFill>
                <a:latin typeface="Microsoft YaHei" panose="020B0503020204020204" pitchFamily="34" charset="-122"/>
                <a:ea typeface="Microsoft YaHei" panose="020B0503020204020204" pitchFamily="34" charset="-122"/>
              </a:rPr>
              <a:t>   </a:t>
            </a:r>
            <a:r>
              <a:rPr lang="zh-CN" altLang="zh-CN" sz="2400" b="1" dirty="0">
                <a:solidFill>
                  <a:srgbClr val="C00000"/>
                </a:solidFill>
                <a:latin typeface="Microsoft YaHei" panose="020B0503020204020204" pitchFamily="34" charset="-122"/>
                <a:ea typeface="Microsoft YaHei" panose="020B0503020204020204" pitchFamily="34" charset="-122"/>
              </a:rPr>
              <a:t>第二，层递性</a:t>
            </a:r>
            <a:r>
              <a:rPr lang="zh-CN" altLang="en-US" sz="2400" b="1" dirty="0">
                <a:solidFill>
                  <a:srgbClr val="C00000"/>
                </a:solidFill>
                <a:latin typeface="Microsoft YaHei" panose="020B0503020204020204" pitchFamily="34" charset="-122"/>
                <a:ea typeface="Microsoft YaHei" panose="020B0503020204020204" pitchFamily="34"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 “读其诗文”</a:t>
            </a:r>
            <a:r>
              <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“探究陶渊明精神”</a:t>
            </a:r>
            <a:r>
              <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p>
          <a:p>
            <a:pPr indent="266700">
              <a:lnSpc>
                <a:spcPct val="200000"/>
              </a:lnSpc>
            </a:pPr>
            <a:r>
              <a:rPr lang="zh-CN" altLang="en-US" sz="2400" dirty="0">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“读众人眼中的陶渊明”</a:t>
            </a:r>
            <a:r>
              <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“读评论家笔下的陶渊明”</a:t>
            </a:r>
            <a:endPar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200000"/>
              </a:lnSpc>
            </a:pPr>
            <a:r>
              <a:rPr lang="zh-CN" altLang="en-US" sz="2400" b="1" dirty="0">
                <a:solidFill>
                  <a:srgbClr val="C00000"/>
                </a:solidFill>
                <a:latin typeface="Microsoft YaHei" panose="020B0503020204020204" pitchFamily="34" charset="-122"/>
                <a:ea typeface="Microsoft YaHei" panose="020B0503020204020204" pitchFamily="34" charset="-122"/>
              </a:rPr>
              <a:t>   </a:t>
            </a:r>
            <a:r>
              <a:rPr lang="zh-CN" altLang="zh-CN" sz="2400" b="1" dirty="0">
                <a:solidFill>
                  <a:srgbClr val="C00000"/>
                </a:solidFill>
                <a:latin typeface="Microsoft YaHei" panose="020B0503020204020204" pitchFamily="34" charset="-122"/>
                <a:ea typeface="Microsoft YaHei" panose="020B0503020204020204" pitchFamily="34" charset="-122"/>
              </a:rPr>
              <a:t>第三，建构性</a:t>
            </a:r>
            <a:r>
              <a:rPr lang="zh-CN" altLang="en-US" sz="2400" b="1" dirty="0">
                <a:solidFill>
                  <a:srgbClr val="C00000"/>
                </a:solidFill>
                <a:latin typeface="Microsoft YaHei" panose="020B0503020204020204" pitchFamily="34" charset="-122"/>
                <a:ea typeface="Microsoft YaHei" panose="020B0503020204020204" pitchFamily="34"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梳理</a:t>
            </a:r>
            <a:r>
              <a:rPr lang="zh-CN" altLang="en-US" sz="2400" dirty="0">
                <a:latin typeface="Microsoft YaHei" panose="020B0503020204020204" pitchFamily="34" charset="-122"/>
                <a:ea typeface="Microsoft YaHei" panose="020B0503020204020204" pitchFamily="34" charset="-122"/>
                <a:cs typeface="宋体" panose="02010600030101010101" pitchFamily="2" charset="-122"/>
              </a:rPr>
              <a:t>与</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探究，知识实现结构化</a:t>
            </a:r>
            <a:endPar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12392564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BF76991-81B3-7948-A43B-33C66FFCB65F}"/>
              </a:ext>
            </a:extLst>
          </p:cNvPr>
          <p:cNvSpPr txBox="1"/>
          <p:nvPr/>
        </p:nvSpPr>
        <p:spPr>
          <a:xfrm>
            <a:off x="4371655" y="1046956"/>
            <a:ext cx="3829092" cy="1015663"/>
          </a:xfrm>
          <a:prstGeom prst="rect">
            <a:avLst/>
          </a:prstGeom>
          <a:noFill/>
        </p:spPr>
        <p:txBody>
          <a:bodyPr wrap="square" rtlCol="0">
            <a:spAutoFit/>
          </a:bodyPr>
          <a:lstStyle>
            <a:defPPr>
              <a:defRPr lang="zh-CN"/>
            </a:defPPr>
            <a:lvl1pPr algn="r">
              <a:defRPr sz="4000"/>
            </a:lvl1pPr>
          </a:lstStyle>
          <a:p>
            <a:pPr algn="l"/>
            <a:r>
              <a:rPr lang="en-US" altLang="zh-CN" sz="6000" b="1" dirty="0">
                <a:solidFill>
                  <a:srgbClr val="92A3B8"/>
                </a:solidFill>
                <a:latin typeface="Century Gothic" panose="020B0502020202020204" pitchFamily="34" charset="0"/>
                <a:cs typeface="DokChampa" panose="020B0604020202020204" pitchFamily="34" charset="-34"/>
              </a:rPr>
              <a:t>PART 04</a:t>
            </a:r>
            <a:endParaRPr lang="zh-CN" altLang="en-US" sz="6000" b="1" dirty="0">
              <a:solidFill>
                <a:srgbClr val="92A3B8"/>
              </a:solidFill>
              <a:latin typeface="Century Gothic" panose="020B0502020202020204" pitchFamily="34" charset="0"/>
              <a:cs typeface="DokChampa" panose="020B0604020202020204" pitchFamily="34" charset="-34"/>
            </a:endParaRPr>
          </a:p>
        </p:txBody>
      </p:sp>
      <p:sp>
        <p:nvSpPr>
          <p:cNvPr id="5" name="文本框 4">
            <a:extLst>
              <a:ext uri="{FF2B5EF4-FFF2-40B4-BE49-F238E27FC236}">
                <a16:creationId xmlns:a16="http://schemas.microsoft.com/office/drawing/2014/main" id="{F119F911-7147-8A41-A346-59062DB4832D}"/>
              </a:ext>
            </a:extLst>
          </p:cNvPr>
          <p:cNvSpPr txBox="1"/>
          <p:nvPr/>
        </p:nvSpPr>
        <p:spPr>
          <a:xfrm>
            <a:off x="1240221" y="2422433"/>
            <a:ext cx="10258096" cy="1314142"/>
          </a:xfrm>
          <a:prstGeom prst="rect">
            <a:avLst/>
          </a:prstGeom>
          <a:noFill/>
        </p:spPr>
        <p:txBody>
          <a:bodyPr wrap="square">
            <a:spAutoFit/>
          </a:bodyPr>
          <a:lstStyle/>
          <a:p>
            <a:pPr algn="ctr">
              <a:lnSpc>
                <a:spcPct val="150000"/>
              </a:lnSpc>
            </a:pPr>
            <a:r>
              <a:rPr lang="zh-CN" altLang="en-US" sz="6000" kern="100" dirty="0">
                <a:latin typeface="Microsoft YaHei" panose="020B0503020204020204" pitchFamily="34" charset="-122"/>
                <a:ea typeface="Microsoft YaHei" panose="020B0503020204020204" pitchFamily="34" charset="-122"/>
                <a:cs typeface="Times New Roman" panose="02020603050405020304" pitchFamily="18" charset="0"/>
              </a:rPr>
              <a:t>策略三：</a:t>
            </a:r>
            <a:r>
              <a:rPr lang="zh-CN" altLang="zh-CN" sz="6000" kern="100" dirty="0">
                <a:latin typeface="Microsoft YaHei" panose="020B0503020204020204" pitchFamily="34" charset="-122"/>
                <a:ea typeface="Microsoft YaHei" panose="020B0503020204020204" pitchFamily="34" charset="-122"/>
                <a:cs typeface="Times New Roman" panose="02020603050405020304" pitchFamily="18" charset="0"/>
              </a:rPr>
              <a:t>关注学习过程的评价  </a:t>
            </a:r>
            <a:endParaRPr lang="en-US" altLang="zh-CN" sz="60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2891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A827FBF-79BC-6C42-9851-ABCBAC5CE7BB}"/>
              </a:ext>
            </a:extLst>
          </p:cNvPr>
          <p:cNvSpPr txBox="1"/>
          <p:nvPr/>
        </p:nvSpPr>
        <p:spPr>
          <a:xfrm>
            <a:off x="484950" y="2365911"/>
            <a:ext cx="11492760" cy="3674211"/>
          </a:xfrm>
          <a:prstGeom prst="rect">
            <a:avLst/>
          </a:prstGeom>
          <a:noFill/>
        </p:spPr>
        <p:txBody>
          <a:bodyPr wrap="square">
            <a:spAutoFit/>
          </a:bodyPr>
          <a:lstStyle/>
          <a:p>
            <a:pPr indent="266700">
              <a:lnSpc>
                <a:spcPct val="200000"/>
              </a:lnSpc>
            </a:pPr>
            <a:r>
              <a:rPr lang="zh-CN" altLang="en-US" sz="2400" dirty="0">
                <a:latin typeface="Microsoft YaHei" panose="020B0503020204020204" pitchFamily="34" charset="-122"/>
                <a:ea typeface="Microsoft YaHei" panose="020B0503020204020204" pitchFamily="34" charset="-122"/>
              </a:rPr>
              <a:t>       </a:t>
            </a:r>
            <a:r>
              <a:rPr lang="zh-CN" altLang="zh-CN" sz="2400" dirty="0">
                <a:latin typeface="Microsoft YaHei" panose="020B0503020204020204" pitchFamily="34" charset="-122"/>
                <a:ea typeface="Microsoft YaHei" panose="020B0503020204020204" pitchFamily="34" charset="-122"/>
              </a:rPr>
              <a:t>将评价整合进教学过程，有利于及时反馈教与学的情况，并指导教学实践。</a:t>
            </a:r>
            <a:endParaRPr lang="en-US" altLang="zh-CN" sz="2400" dirty="0">
              <a:latin typeface="Microsoft YaHei" panose="020B0503020204020204" pitchFamily="34" charset="-122"/>
              <a:ea typeface="Microsoft YaHei" panose="020B0503020204020204" pitchFamily="34" charset="-122"/>
            </a:endParaRPr>
          </a:p>
          <a:p>
            <a:pPr indent="266700">
              <a:lnSpc>
                <a:spcPct val="200000"/>
              </a:lnSpc>
            </a:pPr>
            <a:r>
              <a:rPr lang="zh-CN" altLang="zh-CN" sz="2400" dirty="0">
                <a:latin typeface="Microsoft YaHei" panose="020B0503020204020204" pitchFamily="34" charset="-122"/>
                <a:ea typeface="Microsoft YaHei" panose="020B0503020204020204" pitchFamily="34" charset="-122"/>
              </a:rPr>
              <a:t>更重要的是，过程性评价的本质是“为学习的评价”而不是“对学习的评价”</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indent="266700">
              <a:lnSpc>
                <a:spcPct val="200000"/>
              </a:lnSpc>
            </a:pPr>
            <a:r>
              <a:rPr lang="en-US" altLang="zh-CN" sz="2400" b="1" dirty="0">
                <a:solidFill>
                  <a:schemeClr val="accent5"/>
                </a:solidFill>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b="1" dirty="0">
                <a:solidFill>
                  <a:schemeClr val="accent5"/>
                </a:solidFill>
                <a:effectLst/>
                <a:latin typeface="Microsoft YaHei" panose="020B0503020204020204" pitchFamily="34" charset="-122"/>
                <a:ea typeface="Microsoft YaHei" panose="020B0503020204020204" pitchFamily="34" charset="-122"/>
                <a:cs typeface="宋体" panose="02010600030101010101" pitchFamily="2" charset="-122"/>
              </a:rPr>
              <a:t>为学习的评价</a:t>
            </a:r>
            <a:r>
              <a:rPr lang="en-US" altLang="zh-CN" sz="2400" b="1" dirty="0">
                <a:solidFill>
                  <a:schemeClr val="accent5"/>
                </a:solidFill>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需要具备</a:t>
            </a:r>
            <a:r>
              <a:rPr lang="zh-CN" altLang="zh-CN" sz="2400" b="1" dirty="0">
                <a:solidFill>
                  <a:schemeClr val="accent5"/>
                </a:solidFill>
                <a:effectLst/>
                <a:latin typeface="Microsoft YaHei" panose="020B0503020204020204" pitchFamily="34" charset="-122"/>
                <a:ea typeface="Microsoft YaHei" panose="020B0503020204020204" pitchFamily="34" charset="-122"/>
                <a:cs typeface="宋体" panose="02010600030101010101" pitchFamily="2" charset="-122"/>
              </a:rPr>
              <a:t>两个要素</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endPar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200000"/>
              </a:lnSpc>
            </a:pP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一是要</a:t>
            </a:r>
            <a:r>
              <a:rPr lang="zh-CN" altLang="zh-CN" sz="2400" b="1" dirty="0">
                <a:solidFill>
                  <a:srgbClr val="C00000"/>
                </a:solidFill>
                <a:effectLst/>
                <a:latin typeface="Microsoft YaHei" panose="020B0503020204020204" pitchFamily="34" charset="-122"/>
                <a:ea typeface="Microsoft YaHei" panose="020B0503020204020204" pitchFamily="34" charset="-122"/>
                <a:cs typeface="宋体" panose="02010600030101010101" pitchFamily="2" charset="-122"/>
              </a:rPr>
              <a:t>有目标</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，即评价要检测的是</a:t>
            </a:r>
            <a:r>
              <a:rPr lang="zh-CN" altLang="en-US" sz="2400" dirty="0">
                <a:latin typeface="Microsoft YaHei" panose="020B0503020204020204" pitchFamily="34" charset="-122"/>
                <a:ea typeface="Microsoft YaHei" panose="020B0503020204020204" pitchFamily="34" charset="-122"/>
                <a:cs typeface="宋体" panose="02010600030101010101" pitchFamily="2" charset="-122"/>
              </a:rPr>
              <a:t>单元的</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教学目标；</a:t>
            </a:r>
            <a:endPar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200000"/>
              </a:lnSpc>
            </a:pP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二是要</a:t>
            </a:r>
            <a:r>
              <a:rPr lang="zh-CN" altLang="zh-CN" sz="2400" b="1" dirty="0">
                <a:solidFill>
                  <a:srgbClr val="C00000"/>
                </a:solidFill>
                <a:latin typeface="Microsoft YaHei" panose="020B0503020204020204" pitchFamily="34" charset="-122"/>
                <a:ea typeface="Microsoft YaHei" panose="020B0503020204020204" pitchFamily="34" charset="-122"/>
              </a:rPr>
              <a:t>推动指向改变或建设的一系列行为</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如评价量表</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endParaRPr lang="zh-CN" altLang="zh-CN" sz="32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sp>
        <p:nvSpPr>
          <p:cNvPr id="4" name="文本框 3">
            <a:extLst>
              <a:ext uri="{FF2B5EF4-FFF2-40B4-BE49-F238E27FC236}">
                <a16:creationId xmlns:a16="http://schemas.microsoft.com/office/drawing/2014/main" id="{B3AAE3A5-47FE-4D43-A998-436F5FFAAE95}"/>
              </a:ext>
            </a:extLst>
          </p:cNvPr>
          <p:cNvSpPr txBox="1"/>
          <p:nvPr/>
        </p:nvSpPr>
        <p:spPr>
          <a:xfrm>
            <a:off x="916843" y="676859"/>
            <a:ext cx="10628974" cy="1689052"/>
          </a:xfrm>
          <a:prstGeom prst="rect">
            <a:avLst/>
          </a:prstGeom>
          <a:ln w="38100">
            <a:solidFill>
              <a:schemeClr val="accent2">
                <a:lumMod val="40000"/>
                <a:lumOff val="60000"/>
              </a:schemeClr>
            </a:solidFill>
            <a:prstDash val="lgDash"/>
          </a:ln>
        </p:spPr>
        <p:style>
          <a:lnRef idx="2">
            <a:schemeClr val="accent2"/>
          </a:lnRef>
          <a:fillRef idx="1">
            <a:schemeClr val="lt1"/>
          </a:fillRef>
          <a:effectRef idx="0">
            <a:schemeClr val="accent2"/>
          </a:effectRef>
          <a:fontRef idx="minor">
            <a:schemeClr val="dk1"/>
          </a:fontRef>
        </p:style>
        <p:txBody>
          <a:bodyPr wrap="square">
            <a:spAutoFit/>
          </a:bodyPr>
          <a:lstStyle/>
          <a:p>
            <a:pPr indent="266700">
              <a:lnSpc>
                <a:spcPct val="150000"/>
              </a:lnSpc>
            </a:pPr>
            <a:r>
              <a:rPr lang="zh-CN" altLang="en-US" sz="2400" b="1" dirty="0">
                <a:effectLst/>
                <a:latin typeface="Microsoft YaHei" panose="020B0503020204020204" pitchFamily="34" charset="-122"/>
                <a:ea typeface="Microsoft YaHei" panose="020B0503020204020204" pitchFamily="34" charset="-122"/>
                <a:cs typeface="宋体" panose="02010600030101010101" pitchFamily="2" charset="-122"/>
              </a:rPr>
              <a:t>    义教</a:t>
            </a:r>
            <a:r>
              <a:rPr lang="zh-CN" altLang="zh-CN" sz="2400" b="1" dirty="0">
                <a:effectLst/>
                <a:latin typeface="Microsoft YaHei" panose="020B0503020204020204" pitchFamily="34" charset="-122"/>
                <a:ea typeface="Microsoft YaHei" panose="020B0503020204020204" pitchFamily="34" charset="-122"/>
                <a:cs typeface="宋体" panose="02010600030101010101" pitchFamily="2" charset="-122"/>
              </a:rPr>
              <a:t>新课标</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在</a:t>
            </a:r>
            <a:r>
              <a:rPr lang="zh-CN" altLang="en-US" sz="2400" b="1"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b="1" dirty="0">
                <a:effectLst/>
                <a:latin typeface="Microsoft YaHei" panose="020B0503020204020204" pitchFamily="34" charset="-122"/>
                <a:ea typeface="Microsoft YaHei" panose="020B0503020204020204" pitchFamily="34" charset="-122"/>
                <a:cs typeface="宋体" panose="02010600030101010101" pitchFamily="2" charset="-122"/>
              </a:rPr>
              <a:t>实施建议</a:t>
            </a:r>
            <a:r>
              <a:rPr lang="zh-CN" altLang="en-US" sz="2400" b="1"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中指出</a:t>
            </a:r>
            <a:r>
              <a:rPr lang="en-US" altLang="zh-CN" sz="2400" dirty="0">
                <a:effectLst/>
                <a:latin typeface="Microsoft YaHei" panose="020B0503020204020204" pitchFamily="34" charset="-122"/>
                <a:ea typeface="Microsoft YaHei" panose="020B0503020204020204" pitchFamily="34" charset="-122"/>
                <a:cs typeface="宋体" panose="02010600030101010101" pitchFamily="2" charset="-122"/>
              </a:rPr>
              <a:t>:</a:t>
            </a:r>
            <a:r>
              <a:rPr lang="zh-CN" altLang="zh-CN" sz="2400" dirty="0">
                <a:effectLst/>
                <a:latin typeface="Microsoft YaHei" panose="020B0503020204020204" pitchFamily="34" charset="-122"/>
                <a:ea typeface="Microsoft YaHei" panose="020B0503020204020204" pitchFamily="34" charset="-122"/>
                <a:cs typeface="宋体" panose="02010600030101010101" pitchFamily="2" charset="-122"/>
              </a:rPr>
              <a:t>“过程性评价贯串语文学习全过程”“考察学生在语文学习过程中表现出来的学习态度、参与程度和核心素养的发展水平”</a:t>
            </a:r>
            <a:r>
              <a:rPr lang="zh-CN" altLang="en-US" sz="2400" dirty="0">
                <a:effectLst/>
                <a:latin typeface="Microsoft YaHei" panose="020B0503020204020204" pitchFamily="34" charset="-122"/>
                <a:ea typeface="Microsoft YaHei" panose="020B0503020204020204" pitchFamily="34" charset="-122"/>
                <a:cs typeface="宋体" panose="02010600030101010101" pitchFamily="2" charset="-122"/>
              </a:rPr>
              <a:t>。</a:t>
            </a:r>
            <a:endParaRPr lang="en-US" altLang="zh-CN" sz="2400" baseline="30000" dirty="0">
              <a:latin typeface="Microsoft YaHei" panose="020B0503020204020204" pitchFamily="34" charset="-122"/>
              <a:ea typeface="Microsoft YaHei"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2328047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CA9E2DEB-E6D3-1440-B5A4-F81C788BAFB0}"/>
              </a:ext>
            </a:extLst>
          </p:cNvPr>
          <p:cNvGraphicFramePr>
            <a:graphicFrameLocks noGrp="1"/>
          </p:cNvGraphicFramePr>
          <p:nvPr>
            <p:extLst>
              <p:ext uri="{D42A27DB-BD31-4B8C-83A1-F6EECF244321}">
                <p14:modId xmlns:p14="http://schemas.microsoft.com/office/powerpoint/2010/main" val="2087971749"/>
              </p:ext>
            </p:extLst>
          </p:nvPr>
        </p:nvGraphicFramePr>
        <p:xfrm>
          <a:off x="1643711" y="939672"/>
          <a:ext cx="9252488" cy="4978656"/>
        </p:xfrm>
        <a:graphic>
          <a:graphicData uri="http://schemas.openxmlformats.org/drawingml/2006/table">
            <a:tbl>
              <a:tblPr firstRow="1" firstCol="1" bandRow="1">
                <a:tableStyleId>{5940675A-B579-460E-94D1-54222C63F5DA}</a:tableStyleId>
              </a:tblPr>
              <a:tblGrid>
                <a:gridCol w="1260081">
                  <a:extLst>
                    <a:ext uri="{9D8B030D-6E8A-4147-A177-3AD203B41FA5}">
                      <a16:colId xmlns:a16="http://schemas.microsoft.com/office/drawing/2014/main" val="3898982247"/>
                    </a:ext>
                  </a:extLst>
                </a:gridCol>
                <a:gridCol w="4272438">
                  <a:extLst>
                    <a:ext uri="{9D8B030D-6E8A-4147-A177-3AD203B41FA5}">
                      <a16:colId xmlns:a16="http://schemas.microsoft.com/office/drawing/2014/main" val="269011688"/>
                    </a:ext>
                  </a:extLst>
                </a:gridCol>
                <a:gridCol w="1891793">
                  <a:extLst>
                    <a:ext uri="{9D8B030D-6E8A-4147-A177-3AD203B41FA5}">
                      <a16:colId xmlns:a16="http://schemas.microsoft.com/office/drawing/2014/main" val="1567159044"/>
                    </a:ext>
                  </a:extLst>
                </a:gridCol>
                <a:gridCol w="1828176">
                  <a:extLst>
                    <a:ext uri="{9D8B030D-6E8A-4147-A177-3AD203B41FA5}">
                      <a16:colId xmlns:a16="http://schemas.microsoft.com/office/drawing/2014/main" val="2903375209"/>
                    </a:ext>
                  </a:extLst>
                </a:gridCol>
              </a:tblGrid>
              <a:tr h="0">
                <a:tc>
                  <a:txBody>
                    <a:bodyPr/>
                    <a:lstStyle/>
                    <a:p>
                      <a:pPr algn="l">
                        <a:lnSpc>
                          <a:spcPct val="150000"/>
                        </a:lnSpc>
                      </a:pPr>
                      <a:r>
                        <a:rPr lang="zh-CN" altLang="en-US" sz="1600" kern="100">
                          <a:solidFill>
                            <a:schemeClr val="dk1"/>
                          </a:solidFill>
                          <a:effectLst/>
                          <a:latin typeface="Microsoft YaHei" panose="020B0503020204020204" pitchFamily="34" charset="-122"/>
                          <a:ea typeface="Microsoft YaHei" panose="020B0503020204020204" pitchFamily="34" charset="-122"/>
                        </a:rPr>
                        <a:t>项目</a:t>
                      </a:r>
                      <a:endParaRPr lang="zh-CN" altLang="en-US" sz="1600" kern="10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15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目标要求</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150000"/>
                        </a:lnSpc>
                      </a:pPr>
                      <a:r>
                        <a:rPr lang="zh-CN" altLang="en-US" sz="1600" kern="100">
                          <a:solidFill>
                            <a:schemeClr val="dk1"/>
                          </a:solidFill>
                          <a:effectLst/>
                          <a:latin typeface="Microsoft YaHei" panose="020B0503020204020204" pitchFamily="34" charset="-122"/>
                          <a:ea typeface="Microsoft YaHei" panose="020B0503020204020204" pitchFamily="34" charset="-122"/>
                        </a:rPr>
                        <a:t>评价结果</a:t>
                      </a:r>
                      <a:endParaRPr lang="zh-CN" altLang="en-US" sz="1600" kern="10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15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评价方式</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extLst>
                  <a:ext uri="{0D108BD9-81ED-4DB2-BD59-A6C34878D82A}">
                    <a16:rowId xmlns:a16="http://schemas.microsoft.com/office/drawing/2014/main" val="1148601107"/>
                  </a:ext>
                </a:extLst>
              </a:tr>
              <a:tr h="0">
                <a:tc>
                  <a:txBody>
                    <a:bodyPr/>
                    <a:lstStyle/>
                    <a:p>
                      <a:pPr algn="ctr">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采访计划</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1.</a:t>
                      </a:r>
                      <a:r>
                        <a:rPr lang="zh-CN" altLang="en-US" sz="1600" kern="100" dirty="0">
                          <a:solidFill>
                            <a:schemeClr val="dk1"/>
                          </a:solidFill>
                          <a:effectLst/>
                          <a:latin typeface="Microsoft YaHei" panose="020B0503020204020204" pitchFamily="34" charset="-122"/>
                          <a:ea typeface="Microsoft YaHei" panose="020B0503020204020204" pitchFamily="34" charset="-122"/>
                        </a:rPr>
                        <a:t>选择的采访对象有一定的新闻价值</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2.</a:t>
                      </a:r>
                      <a:r>
                        <a:rPr lang="zh-CN" altLang="en-US" sz="1600" kern="100" dirty="0">
                          <a:solidFill>
                            <a:schemeClr val="dk1"/>
                          </a:solidFill>
                          <a:effectLst/>
                          <a:latin typeface="Microsoft YaHei" panose="020B0503020204020204" pitchFamily="34" charset="-122"/>
                          <a:ea typeface="Microsoft YaHei" panose="020B0503020204020204" pitchFamily="34" charset="-122"/>
                        </a:rPr>
                        <a:t>计划安排合理，要求明确</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3.</a:t>
                      </a:r>
                      <a:r>
                        <a:rPr lang="zh-CN" altLang="en-US" sz="1600" kern="100" dirty="0">
                          <a:solidFill>
                            <a:schemeClr val="dk1"/>
                          </a:solidFill>
                          <a:effectLst/>
                          <a:latin typeface="Microsoft YaHei" panose="020B0503020204020204" pitchFamily="34" charset="-122"/>
                          <a:ea typeface="Microsoft YaHei" panose="020B0503020204020204" pitchFamily="34" charset="-122"/>
                        </a:rPr>
                        <a:t>分工合理，团队合作</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等级（优、良、合格、不合格）</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zh-CN" altLang="en-US" sz="1600" kern="100">
                          <a:solidFill>
                            <a:schemeClr val="dk1"/>
                          </a:solidFill>
                          <a:effectLst/>
                          <a:latin typeface="Microsoft YaHei" panose="020B0503020204020204" pitchFamily="34" charset="-122"/>
                          <a:ea typeface="Microsoft YaHei" panose="020B0503020204020204" pitchFamily="34" charset="-122"/>
                        </a:rPr>
                        <a:t>小组自评</a:t>
                      </a:r>
                    </a:p>
                    <a:p>
                      <a:pPr algn="l">
                        <a:lnSpc>
                          <a:spcPct val="200000"/>
                        </a:lnSpc>
                      </a:pPr>
                      <a:r>
                        <a:rPr lang="zh-CN" altLang="en-US" sz="1600" kern="100">
                          <a:solidFill>
                            <a:schemeClr val="dk1"/>
                          </a:solidFill>
                          <a:effectLst/>
                          <a:latin typeface="Microsoft YaHei" panose="020B0503020204020204" pitchFamily="34" charset="-122"/>
                          <a:ea typeface="Microsoft YaHei" panose="020B0503020204020204" pitchFamily="34" charset="-122"/>
                        </a:rPr>
                        <a:t>教师复核</a:t>
                      </a:r>
                      <a:endParaRPr lang="zh-CN" altLang="en-US" sz="1600" kern="10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extLst>
                  <a:ext uri="{0D108BD9-81ED-4DB2-BD59-A6C34878D82A}">
                    <a16:rowId xmlns:a16="http://schemas.microsoft.com/office/drawing/2014/main" val="149146304"/>
                  </a:ext>
                </a:extLst>
              </a:tr>
              <a:tr h="0">
                <a:tc>
                  <a:txBody>
                    <a:bodyPr/>
                    <a:lstStyle/>
                    <a:p>
                      <a:pPr algn="ctr">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采访过程</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1.</a:t>
                      </a:r>
                      <a:r>
                        <a:rPr lang="zh-CN" altLang="en-US" sz="1600" kern="100" dirty="0">
                          <a:solidFill>
                            <a:schemeClr val="dk1"/>
                          </a:solidFill>
                          <a:effectLst/>
                          <a:latin typeface="Microsoft YaHei" panose="020B0503020204020204" pitchFamily="34" charset="-122"/>
                          <a:ea typeface="Microsoft YaHei" panose="020B0503020204020204" pitchFamily="34" charset="-122"/>
                        </a:rPr>
                        <a:t>气氛自然，和谐</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2.</a:t>
                      </a:r>
                      <a:r>
                        <a:rPr lang="zh-CN" altLang="en-US" sz="1600" kern="100" dirty="0">
                          <a:solidFill>
                            <a:schemeClr val="dk1"/>
                          </a:solidFill>
                          <a:effectLst/>
                          <a:latin typeface="Microsoft YaHei" panose="020B0503020204020204" pitchFamily="34" charset="-122"/>
                          <a:ea typeface="Microsoft YaHei" panose="020B0503020204020204" pitchFamily="34" charset="-122"/>
                        </a:rPr>
                        <a:t>提问得体，且有启发性，有新闻价值</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3.</a:t>
                      </a:r>
                      <a:r>
                        <a:rPr lang="zh-CN" altLang="en-US" sz="1600" kern="100" dirty="0">
                          <a:solidFill>
                            <a:schemeClr val="dk1"/>
                          </a:solidFill>
                          <a:effectLst/>
                          <a:latin typeface="Microsoft YaHei" panose="020B0503020204020204" pitchFamily="34" charset="-122"/>
                          <a:ea typeface="Microsoft YaHei" panose="020B0503020204020204" pitchFamily="34" charset="-122"/>
                        </a:rPr>
                        <a:t>采访能步步深入</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4.</a:t>
                      </a:r>
                      <a:r>
                        <a:rPr lang="zh-CN" altLang="en-US" sz="1600" kern="100" dirty="0">
                          <a:solidFill>
                            <a:schemeClr val="dk1"/>
                          </a:solidFill>
                          <a:effectLst/>
                          <a:latin typeface="Microsoft YaHei" panose="020B0503020204020204" pitchFamily="34" charset="-122"/>
                          <a:ea typeface="Microsoft YaHei" panose="020B0503020204020204" pitchFamily="34" charset="-122"/>
                        </a:rPr>
                        <a:t>采访小组成员配合默契</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marL="0" algn="l" defTabSz="914400" rtl="0" eaLnBrk="1" latinLnBrk="0" hangingPunct="1">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等级（优、良、合格、不合格）</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小组自评</a:t>
                      </a:r>
                    </a:p>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教师复核</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extLst>
                  <a:ext uri="{0D108BD9-81ED-4DB2-BD59-A6C34878D82A}">
                    <a16:rowId xmlns:a16="http://schemas.microsoft.com/office/drawing/2014/main" val="2876723904"/>
                  </a:ext>
                </a:extLst>
              </a:tr>
              <a:tr h="0">
                <a:tc>
                  <a:txBody>
                    <a:bodyPr/>
                    <a:lstStyle/>
                    <a:p>
                      <a:pPr algn="ctr">
                        <a:lnSpc>
                          <a:spcPct val="200000"/>
                        </a:lnSpc>
                      </a:pPr>
                      <a:r>
                        <a:rPr lang="zh-CN" altLang="en-US" sz="1600" kern="100">
                          <a:solidFill>
                            <a:schemeClr val="dk1"/>
                          </a:solidFill>
                          <a:effectLst/>
                          <a:latin typeface="Microsoft YaHei" panose="020B0503020204020204" pitchFamily="34" charset="-122"/>
                          <a:ea typeface="Microsoft YaHei" panose="020B0503020204020204" pitchFamily="34" charset="-122"/>
                        </a:rPr>
                        <a:t>成果展示</a:t>
                      </a:r>
                      <a:endParaRPr lang="zh-CN" altLang="en-US" sz="1600" kern="10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1.</a:t>
                      </a:r>
                      <a:r>
                        <a:rPr lang="zh-CN" altLang="en-US" sz="1600" kern="100" dirty="0">
                          <a:solidFill>
                            <a:schemeClr val="dk1"/>
                          </a:solidFill>
                          <a:effectLst/>
                          <a:latin typeface="Microsoft YaHei" panose="020B0503020204020204" pitchFamily="34" charset="-122"/>
                          <a:ea typeface="Microsoft YaHei" panose="020B0503020204020204" pitchFamily="34" charset="-122"/>
                        </a:rPr>
                        <a:t>采访记录完整，清晰</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2.</a:t>
                      </a:r>
                      <a:r>
                        <a:rPr lang="zh-CN" altLang="en-US" sz="1600" kern="100" dirty="0">
                          <a:solidFill>
                            <a:schemeClr val="dk1"/>
                          </a:solidFill>
                          <a:effectLst/>
                          <a:latin typeface="Microsoft YaHei" panose="020B0503020204020204" pitchFamily="34" charset="-122"/>
                          <a:ea typeface="Microsoft YaHei" panose="020B0503020204020204" pitchFamily="34" charset="-122"/>
                        </a:rPr>
                        <a:t>形式完整，符合新闻作品要求</a:t>
                      </a:r>
                    </a:p>
                    <a:p>
                      <a:pPr algn="l">
                        <a:lnSpc>
                          <a:spcPct val="200000"/>
                        </a:lnSpc>
                      </a:pPr>
                      <a:r>
                        <a:rPr lang="en-US" sz="1600" kern="100" dirty="0">
                          <a:solidFill>
                            <a:schemeClr val="dk1"/>
                          </a:solidFill>
                          <a:effectLst/>
                          <a:latin typeface="Microsoft YaHei" panose="020B0503020204020204" pitchFamily="34" charset="-122"/>
                          <a:ea typeface="Microsoft YaHei" panose="020B0503020204020204" pitchFamily="34" charset="-122"/>
                        </a:rPr>
                        <a:t>3.</a:t>
                      </a:r>
                      <a:r>
                        <a:rPr lang="zh-CN" altLang="en-US" sz="1600" kern="100" dirty="0">
                          <a:solidFill>
                            <a:schemeClr val="dk1"/>
                          </a:solidFill>
                          <a:effectLst/>
                          <a:latin typeface="Microsoft YaHei" panose="020B0503020204020204" pitchFamily="34" charset="-122"/>
                          <a:ea typeface="Microsoft YaHei" panose="020B0503020204020204" pitchFamily="34" charset="-122"/>
                        </a:rPr>
                        <a:t>新颖，可读性强</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等级（优、良、合格、不合格）</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tc>
                  <a:txBody>
                    <a:bodyPr/>
                    <a:lstStyle/>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小组自评</a:t>
                      </a:r>
                    </a:p>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各组互评</a:t>
                      </a:r>
                    </a:p>
                    <a:p>
                      <a:pPr algn="l">
                        <a:lnSpc>
                          <a:spcPct val="200000"/>
                        </a:lnSpc>
                      </a:pPr>
                      <a:r>
                        <a:rPr lang="zh-CN" altLang="en-US" sz="1600" kern="100" dirty="0">
                          <a:solidFill>
                            <a:schemeClr val="dk1"/>
                          </a:solidFill>
                          <a:effectLst/>
                          <a:latin typeface="Microsoft YaHei" panose="020B0503020204020204" pitchFamily="34" charset="-122"/>
                          <a:ea typeface="Microsoft YaHei" panose="020B0503020204020204" pitchFamily="34" charset="-122"/>
                        </a:rPr>
                        <a:t>教师复核</a:t>
                      </a:r>
                      <a:endParaRPr lang="zh-CN" altLang="en-US" sz="1600" kern="100" dirty="0">
                        <a:solidFill>
                          <a:schemeClr val="dk1"/>
                        </a:solidFill>
                        <a:effectLst/>
                        <a:latin typeface="Microsoft YaHei" panose="020B0503020204020204" pitchFamily="34" charset="-122"/>
                        <a:ea typeface="Microsoft YaHei" panose="020B0503020204020204" pitchFamily="34" charset="-122"/>
                        <a:cs typeface="+mn-cs"/>
                      </a:endParaRPr>
                    </a:p>
                  </a:txBody>
                  <a:tcPr marL="68580" marR="68580" marT="0" marB="0"/>
                </a:tc>
                <a:extLst>
                  <a:ext uri="{0D108BD9-81ED-4DB2-BD59-A6C34878D82A}">
                    <a16:rowId xmlns:a16="http://schemas.microsoft.com/office/drawing/2014/main" val="867601637"/>
                  </a:ext>
                </a:extLst>
              </a:tr>
            </a:tbl>
          </a:graphicData>
        </a:graphic>
      </p:graphicFrame>
      <p:sp>
        <p:nvSpPr>
          <p:cNvPr id="6" name="文本框 5">
            <a:extLst>
              <a:ext uri="{FF2B5EF4-FFF2-40B4-BE49-F238E27FC236}">
                <a16:creationId xmlns:a16="http://schemas.microsoft.com/office/drawing/2014/main" id="{0CDEEA60-B318-2B4F-A5BA-F6754C3C7505}"/>
              </a:ext>
            </a:extLst>
          </p:cNvPr>
          <p:cNvSpPr txBox="1"/>
          <p:nvPr/>
        </p:nvSpPr>
        <p:spPr>
          <a:xfrm>
            <a:off x="4316278" y="6045067"/>
            <a:ext cx="3138407" cy="369332"/>
          </a:xfrm>
          <a:prstGeom prst="rect">
            <a:avLst/>
          </a:prstGeom>
          <a:noFill/>
        </p:spPr>
        <p:txBody>
          <a:bodyPr wrap="square">
            <a:spAutoFit/>
          </a:bodyPr>
          <a:lstStyle/>
          <a:p>
            <a:r>
              <a:rPr lang="zh-CN" altLang="en-US" kern="100" dirty="0">
                <a:solidFill>
                  <a:schemeClr val="dk1"/>
                </a:solidFill>
                <a:latin typeface="Microsoft YaHei" panose="020B0503020204020204" pitchFamily="34" charset="-122"/>
                <a:ea typeface="Microsoft YaHei" panose="020B0503020204020204" pitchFamily="34" charset="-122"/>
              </a:rPr>
              <a:t>新闻专题教学采访评价表</a:t>
            </a:r>
          </a:p>
        </p:txBody>
      </p:sp>
    </p:spTree>
    <p:extLst>
      <p:ext uri="{BB962C8B-B14F-4D97-AF65-F5344CB8AC3E}">
        <p14:creationId xmlns:p14="http://schemas.microsoft.com/office/powerpoint/2010/main" val="2322514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2A742BD-17B0-2C46-A715-80454A107CB0}"/>
              </a:ext>
            </a:extLst>
          </p:cNvPr>
          <p:cNvSpPr txBox="1"/>
          <p:nvPr/>
        </p:nvSpPr>
        <p:spPr>
          <a:xfrm>
            <a:off x="449896" y="1592856"/>
            <a:ext cx="11292208" cy="445904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266700" algn="just">
              <a:lnSpc>
                <a:spcPct val="150000"/>
              </a:lnSpc>
            </a:pPr>
            <a:r>
              <a:rPr lang="zh-CN" altLang="en-US" sz="2400" b="1" kern="10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b="1" kern="10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rPr>
              <a:t>多元的评价方式：</a:t>
            </a:r>
            <a:endParaRPr lang="en-US" altLang="zh-CN" sz="2400" b="1" kern="10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endParaRPr>
          </a:p>
          <a:p>
            <a:pPr indent="266700" algn="just">
              <a:lnSpc>
                <a:spcPct val="150000"/>
              </a:lnSpc>
            </a:pPr>
            <a:r>
              <a:rPr lang="zh-CN" altLang="en-US"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第一，</a:t>
            </a:r>
            <a:r>
              <a:rPr lang="zh-CN" altLang="zh-CN" sz="2400" b="1" kern="10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rPr>
              <a:t>评价类型</a:t>
            </a:r>
            <a:r>
              <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有</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形成性评价与总结性评价；</a:t>
            </a:r>
            <a:endPar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p>
            <a:pPr indent="266700" algn="just">
              <a:lnSpc>
                <a:spcPct val="150000"/>
              </a:lnSpc>
            </a:pPr>
            <a:r>
              <a:rPr lang="zh-CN" altLang="en-US"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第二，</a:t>
            </a:r>
            <a:r>
              <a:rPr lang="zh-CN" altLang="zh-CN" sz="24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评价主体</a:t>
            </a:r>
            <a:r>
              <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教师评价</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、复核，学生自评、互评，小组互评；</a:t>
            </a:r>
            <a:endPar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p>
            <a:pPr indent="266700" algn="just">
              <a:lnSpc>
                <a:spcPct val="150000"/>
              </a:lnSpc>
            </a:pPr>
            <a:r>
              <a:rPr lang="zh-CN" altLang="en-US"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第三，</a:t>
            </a:r>
            <a:r>
              <a:rPr lang="zh-CN" altLang="zh-CN" sz="24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评价对象，</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如</a:t>
            </a:r>
            <a:r>
              <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纪念特刊</a:t>
            </a:r>
            <a:r>
              <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策划方案、</a:t>
            </a:r>
            <a:r>
              <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关注老兵，抢救历史</a:t>
            </a:r>
            <a:r>
              <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计划；</a:t>
            </a:r>
            <a:endPar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p>
            <a:pPr indent="266700" algn="just">
              <a:lnSpc>
                <a:spcPct val="150000"/>
              </a:lnSpc>
            </a:pPr>
            <a:r>
              <a:rPr lang="zh-CN" altLang="en-US"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第四，</a:t>
            </a:r>
            <a:r>
              <a:rPr lang="zh-CN" altLang="zh-CN" sz="24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评价维度</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，对方案、计划的合理性、可操作性及翔实、周密程度、新颖性都提出了具体的要求</a:t>
            </a:r>
            <a:r>
              <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a:p>
            <a:pPr indent="266700" algn="just">
              <a:lnSpc>
                <a:spcPct val="150000"/>
              </a:lnSpc>
            </a:pPr>
            <a:r>
              <a:rPr lang="zh-CN" altLang="en-US"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此外，还有</a:t>
            </a:r>
            <a:r>
              <a:rPr lang="zh-CN" altLang="zh-CN" sz="24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设置丰富多样的量化表格：</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采访评价表、人物小传评价表、新闻评论评价表、纪念特刊编辑评价表等。</a:t>
            </a:r>
          </a:p>
        </p:txBody>
      </p:sp>
      <p:sp>
        <p:nvSpPr>
          <p:cNvPr id="4" name="文本框 3">
            <a:extLst>
              <a:ext uri="{FF2B5EF4-FFF2-40B4-BE49-F238E27FC236}">
                <a16:creationId xmlns:a16="http://schemas.microsoft.com/office/drawing/2014/main" id="{00BA1DE3-632A-D44E-AC22-AB0ED132D043}"/>
              </a:ext>
            </a:extLst>
          </p:cNvPr>
          <p:cNvSpPr txBox="1"/>
          <p:nvPr/>
        </p:nvSpPr>
        <p:spPr>
          <a:xfrm>
            <a:off x="330095" y="276662"/>
            <a:ext cx="12426433" cy="1316194"/>
          </a:xfrm>
          <a:prstGeom prst="rect">
            <a:avLst/>
          </a:prstGeom>
          <a:noFill/>
        </p:spPr>
        <p:txBody>
          <a:bodyPr wrap="square">
            <a:spAutoFit/>
          </a:bodyPr>
          <a:lstStyle/>
          <a:p>
            <a:pPr>
              <a:lnSpc>
                <a:spcPct val="150000"/>
              </a:lnSpc>
            </a:pPr>
            <a:r>
              <a:rPr kumimoji="1" lang="zh-CN" altLang="en-US" sz="2800" b="1" dirty="0">
                <a:solidFill>
                  <a:schemeClr val="accent5"/>
                </a:solidFill>
              </a:rPr>
              <a:t>                      *案例：</a:t>
            </a:r>
            <a:r>
              <a:rPr kumimoji="1" lang="zh-CN" altLang="zh-CN" sz="2800" b="1" dirty="0">
                <a:solidFill>
                  <a:schemeClr val="accent5"/>
                </a:solidFill>
              </a:rPr>
              <a:t> </a:t>
            </a:r>
            <a:endParaRPr kumimoji="1" lang="en-US" altLang="zh-CN" sz="2800" b="1" dirty="0">
              <a:solidFill>
                <a:schemeClr val="accent5"/>
              </a:solidFill>
            </a:endParaRPr>
          </a:p>
          <a:p>
            <a:pPr>
              <a:lnSpc>
                <a:spcPct val="150000"/>
              </a:lnSpc>
            </a:pPr>
            <a:r>
              <a:rPr kumimoji="1" lang="zh-CN" altLang="en-US" sz="2800" b="1" dirty="0">
                <a:solidFill>
                  <a:schemeClr val="accent5"/>
                </a:solidFill>
              </a:rPr>
              <a:t>铭记历史，珍爱和平</a:t>
            </a:r>
            <a:r>
              <a:rPr kumimoji="1" lang="en-US" altLang="zh-CN" sz="2800" b="1" dirty="0">
                <a:solidFill>
                  <a:schemeClr val="accent5"/>
                </a:solidFill>
              </a:rPr>
              <a:t>——</a:t>
            </a:r>
            <a:r>
              <a:rPr kumimoji="1" lang="zh-CN" altLang="en-US" sz="2800" b="1" dirty="0">
                <a:solidFill>
                  <a:schemeClr val="accent5"/>
                </a:solidFill>
              </a:rPr>
              <a:t>“实用性阅读与交流”任务群之新闻专题教学设计</a:t>
            </a:r>
          </a:p>
        </p:txBody>
      </p:sp>
    </p:spTree>
    <p:extLst>
      <p:ext uri="{BB962C8B-B14F-4D97-AF65-F5344CB8AC3E}">
        <p14:creationId xmlns:p14="http://schemas.microsoft.com/office/powerpoint/2010/main" val="4069338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83D8925-9A60-2841-A76F-905B6BCB10E1}"/>
              </a:ext>
            </a:extLst>
          </p:cNvPr>
          <p:cNvSpPr txBox="1"/>
          <p:nvPr/>
        </p:nvSpPr>
        <p:spPr>
          <a:xfrm>
            <a:off x="1140995" y="1561989"/>
            <a:ext cx="9910009" cy="2243050"/>
          </a:xfrm>
          <a:prstGeom prst="rect">
            <a:avLst/>
          </a:prstGeom>
          <a:noFill/>
        </p:spPr>
        <p:txBody>
          <a:bodyPr wrap="square">
            <a:spAutoFit/>
          </a:bodyPr>
          <a:lstStyle/>
          <a:p>
            <a:pPr indent="266700" algn="just">
              <a:lnSpc>
                <a:spcPct val="150000"/>
              </a:lnSpc>
            </a:pPr>
            <a:r>
              <a:rPr lang="zh-CN" altLang="en-US"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在王岱老师的专题阅读教学课中，我们从中能够窥见大单元教学的魅影。作为新课标所倡导的教学方式，一线教师应该</a:t>
            </a:r>
            <a:r>
              <a:rPr lang="zh-CN" altLang="zh-CN" sz="2400" b="1" kern="100" dirty="0">
                <a:solidFill>
                  <a:srgbClr val="C00000"/>
                </a:solidFill>
                <a:effectLst/>
                <a:latin typeface="Microsoft YaHei" panose="020B0503020204020204" pitchFamily="34" charset="-122"/>
                <a:ea typeface="Microsoft YaHei" panose="020B0503020204020204" pitchFamily="34" charset="-122"/>
                <a:cs typeface="Times New Roman" panose="02020603050405020304" pitchFamily="18" charset="0"/>
              </a:rPr>
              <a:t>怀抱着开放的心态</a:t>
            </a:r>
            <a:r>
              <a:rPr lang="zh-CN"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rPr>
              <a:t>，在这些优秀的、经典的课例理解大单元教学的设计、组织、实施，尝试在课堂中开展契合学情的大单元教学。</a:t>
            </a:r>
            <a:endParaRPr lang="en-US" altLang="zh-CN" sz="2400" kern="100" dirty="0">
              <a:effectLst/>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2" name="文本框 1">
            <a:extLst>
              <a:ext uri="{FF2B5EF4-FFF2-40B4-BE49-F238E27FC236}">
                <a16:creationId xmlns:a16="http://schemas.microsoft.com/office/drawing/2014/main" id="{39251422-E543-6F46-BA1D-D4E34A420F86}"/>
              </a:ext>
            </a:extLst>
          </p:cNvPr>
          <p:cNvSpPr txBox="1"/>
          <p:nvPr/>
        </p:nvSpPr>
        <p:spPr>
          <a:xfrm>
            <a:off x="5075992" y="530169"/>
            <a:ext cx="1569660" cy="923330"/>
          </a:xfrm>
          <a:prstGeom prst="rect">
            <a:avLst/>
          </a:prstGeom>
          <a:noFill/>
        </p:spPr>
        <p:txBody>
          <a:bodyPr wrap="none" rtlCol="0">
            <a:spAutoFit/>
          </a:bodyPr>
          <a:lstStyle/>
          <a:p>
            <a:r>
              <a:rPr kumimoji="1" lang="zh-CN" altLang="en-US" sz="5400" b="1" dirty="0">
                <a:solidFill>
                  <a:schemeClr val="accent5"/>
                </a:solidFill>
              </a:rPr>
              <a:t>小结</a:t>
            </a:r>
          </a:p>
        </p:txBody>
      </p:sp>
      <p:sp>
        <p:nvSpPr>
          <p:cNvPr id="5" name="文本框 4">
            <a:extLst>
              <a:ext uri="{FF2B5EF4-FFF2-40B4-BE49-F238E27FC236}">
                <a16:creationId xmlns:a16="http://schemas.microsoft.com/office/drawing/2014/main" id="{32172B89-7FD0-5242-98EE-B77681A666E5}"/>
              </a:ext>
            </a:extLst>
          </p:cNvPr>
          <p:cNvSpPr txBox="1"/>
          <p:nvPr/>
        </p:nvSpPr>
        <p:spPr>
          <a:xfrm>
            <a:off x="1140995" y="3805039"/>
            <a:ext cx="9910008" cy="2243050"/>
          </a:xfrm>
          <a:prstGeom prst="rect">
            <a:avLst/>
          </a:prstGeom>
          <a:noFill/>
        </p:spPr>
        <p:txBody>
          <a:bodyPr wrap="square">
            <a:spAutoFit/>
          </a:bodyPr>
          <a:lstStyle/>
          <a:p>
            <a:pPr>
              <a:lnSpc>
                <a:spcPct val="150000"/>
              </a:lnSpc>
            </a:pPr>
            <a:r>
              <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对于语文学科中的大单元教学来说，阅读材料、课程资源增加不是教学实施的难点</a:t>
            </a:r>
            <a:r>
              <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活动开展依托于</a:t>
            </a:r>
            <a:r>
              <a:rPr lang="zh-CN" altLang="zh-CN" sz="24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创造化的任务设计</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a:t>
            </a:r>
            <a:r>
              <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rPr>
              <a:t>关键</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是需要教师依据合理的教学线索，设计出</a:t>
            </a:r>
            <a:r>
              <a:rPr lang="zh-CN" altLang="zh-CN" sz="2400" b="1" kern="100" dirty="0">
                <a:solidFill>
                  <a:srgbClr val="C00000"/>
                </a:solidFill>
                <a:latin typeface="Microsoft YaHei" panose="020B0503020204020204" pitchFamily="34" charset="-122"/>
                <a:ea typeface="Microsoft YaHei" panose="020B0503020204020204" pitchFamily="34" charset="-122"/>
                <a:cs typeface="Times New Roman" panose="02020603050405020304" pitchFamily="18" charset="0"/>
              </a:rPr>
              <a:t>情境化、层级化、结构化的任务链</a:t>
            </a:r>
            <a:r>
              <a:rPr lang="zh-CN" altLang="zh-CN" sz="2400" kern="100" dirty="0">
                <a:latin typeface="Microsoft YaHei" panose="020B0503020204020204" pitchFamily="34" charset="-122"/>
                <a:ea typeface="Microsoft YaHei" panose="020B0503020204020204" pitchFamily="34" charset="-122"/>
                <a:cs typeface="Times New Roman" panose="02020603050405020304" pitchFamily="18" charset="0"/>
              </a:rPr>
              <a:t>，有序推动活动展开，最终提升学生的语文核心素养。</a:t>
            </a:r>
            <a:endParaRPr lang="zh-CN" altLang="en-US" sz="24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5465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6321" y="3317659"/>
            <a:ext cx="11315919" cy="923330"/>
          </a:xfrm>
          <a:prstGeom prst="rect">
            <a:avLst/>
          </a:prstGeom>
          <a:noFill/>
        </p:spPr>
        <p:txBody>
          <a:bodyPr wrap="none" rtlCol="0">
            <a:spAutoFit/>
          </a:bodyPr>
          <a:lstStyle/>
          <a:p>
            <a:pPr algn="ctr"/>
            <a:r>
              <a:rPr lang="zh-CN" altLang="en-US" sz="5400" b="1" dirty="0">
                <a:solidFill>
                  <a:srgbClr val="4A5A69"/>
                </a:solidFill>
                <a:latin typeface="KaiTi" panose="02010609060101010101" pitchFamily="49" charset="-122"/>
                <a:ea typeface="KaiTi" panose="02010609060101010101" pitchFamily="49" charset="-122"/>
              </a:rPr>
              <a:t>感谢倾听，恳请各位老师批评指正！</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2B007B1-0978-6A42-80C4-B76BCEEE23D8}"/>
              </a:ext>
            </a:extLst>
          </p:cNvPr>
          <p:cNvSpPr txBox="1"/>
          <p:nvPr/>
        </p:nvSpPr>
        <p:spPr>
          <a:xfrm>
            <a:off x="961667" y="2062619"/>
            <a:ext cx="10649069" cy="2177840"/>
          </a:xfrm>
          <a:prstGeom prst="rect">
            <a:avLst/>
          </a:prstGeom>
          <a:noFill/>
        </p:spPr>
        <p:txBody>
          <a:bodyPr wrap="none" rtlCol="0">
            <a:spAutoFit/>
          </a:bodyPr>
          <a:lstStyle/>
          <a:p>
            <a:pPr algn="ctr">
              <a:lnSpc>
                <a:spcPct val="150000"/>
              </a:lnSpc>
            </a:pPr>
            <a:r>
              <a:rPr lang="zh-CN" altLang="zh-CN" sz="4800" kern="100" dirty="0">
                <a:effectLst/>
                <a:latin typeface="Microsoft YaHei" panose="020B0503020204020204" pitchFamily="34" charset="-122"/>
                <a:ea typeface="Microsoft YaHei" panose="020B0503020204020204" pitchFamily="34" charset="-122"/>
                <a:cs typeface="Times New Roman" panose="02020603050405020304" pitchFamily="18" charset="0"/>
              </a:rPr>
              <a:t>大单元教学</a:t>
            </a:r>
            <a:r>
              <a:rPr lang="zh-CN" altLang="en-US" sz="4800" kern="100" dirty="0">
                <a:latin typeface="Microsoft YaHei" panose="020B0503020204020204" pitchFamily="34" charset="-122"/>
                <a:ea typeface="Microsoft YaHei" panose="020B0503020204020204" pitchFamily="34" charset="-122"/>
                <a:cs typeface="Times New Roman" panose="02020603050405020304" pitchFamily="18" charset="0"/>
              </a:rPr>
              <a:t>：</a:t>
            </a:r>
            <a:endParaRPr lang="en-US" altLang="zh-CN" sz="4800" kern="100" dirty="0">
              <a:latin typeface="Microsoft YaHei" panose="020B0503020204020204" pitchFamily="34" charset="-122"/>
              <a:ea typeface="Microsoft YaHei" panose="020B0503020204020204" pitchFamily="34" charset="-122"/>
              <a:cs typeface="Times New Roman" panose="02020603050405020304" pitchFamily="18" charset="0"/>
            </a:endParaRPr>
          </a:p>
          <a:p>
            <a:pPr algn="ctr">
              <a:lnSpc>
                <a:spcPct val="150000"/>
              </a:lnSpc>
            </a:pPr>
            <a:r>
              <a:rPr lang="zh-CN" altLang="en-US" sz="4800" kern="100" dirty="0">
                <a:latin typeface="Microsoft YaHei" panose="020B0503020204020204" pitchFamily="34" charset="-122"/>
                <a:ea typeface="Microsoft YaHei" panose="020B0503020204020204" pitchFamily="34" charset="-122"/>
                <a:cs typeface="Times New Roman" panose="02020603050405020304" pitchFamily="18" charset="0"/>
              </a:rPr>
              <a:t>作为</a:t>
            </a:r>
            <a:r>
              <a:rPr lang="zh-CN" altLang="zh-CN" sz="4800" kern="100" dirty="0">
                <a:latin typeface="Microsoft YaHei" panose="020B0503020204020204" pitchFamily="34" charset="-122"/>
                <a:ea typeface="Microsoft YaHei" panose="020B0503020204020204" pitchFamily="34" charset="-122"/>
                <a:cs typeface="Times New Roman" panose="02020603050405020304" pitchFamily="18" charset="0"/>
              </a:rPr>
              <a:t>落实语文核心素养的教学方式之一</a:t>
            </a:r>
            <a:endParaRPr lang="zh-CN" altLang="en-US" sz="48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BBF76991-81B3-7948-A43B-33C66FFCB65F}"/>
              </a:ext>
            </a:extLst>
          </p:cNvPr>
          <p:cNvSpPr txBox="1"/>
          <p:nvPr/>
        </p:nvSpPr>
        <p:spPr>
          <a:xfrm>
            <a:off x="4445228" y="1046956"/>
            <a:ext cx="3829092" cy="1015663"/>
          </a:xfrm>
          <a:prstGeom prst="rect">
            <a:avLst/>
          </a:prstGeom>
          <a:noFill/>
        </p:spPr>
        <p:txBody>
          <a:bodyPr wrap="square" rtlCol="0">
            <a:spAutoFit/>
          </a:bodyPr>
          <a:lstStyle>
            <a:defPPr>
              <a:defRPr lang="zh-CN"/>
            </a:defPPr>
            <a:lvl1pPr algn="r">
              <a:defRPr sz="4000"/>
            </a:lvl1pPr>
          </a:lstStyle>
          <a:p>
            <a:pPr algn="l"/>
            <a:r>
              <a:rPr lang="en-US" altLang="zh-CN" sz="6000" b="1" dirty="0">
                <a:solidFill>
                  <a:srgbClr val="92A3B8"/>
                </a:solidFill>
                <a:latin typeface="Century Gothic" panose="020B0502020202020204" pitchFamily="34" charset="0"/>
                <a:cs typeface="DokChampa" panose="020B0604020202020204" pitchFamily="34" charset="-34"/>
              </a:rPr>
              <a:t>PART 01</a:t>
            </a:r>
            <a:endParaRPr lang="zh-CN" altLang="en-US" sz="6000" b="1" dirty="0">
              <a:solidFill>
                <a:srgbClr val="92A3B8"/>
              </a:solidFill>
              <a:latin typeface="Century Gothic" panose="020B0502020202020204" pitchFamily="34" charset="0"/>
              <a:cs typeface="DokChampa" panose="020B0604020202020204" pitchFamily="34" charset="-34"/>
            </a:endParaRPr>
          </a:p>
        </p:txBody>
      </p:sp>
    </p:spTree>
    <p:extLst>
      <p:ext uri="{BB962C8B-B14F-4D97-AF65-F5344CB8AC3E}">
        <p14:creationId xmlns:p14="http://schemas.microsoft.com/office/powerpoint/2010/main" val="3492898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226A447E-4948-0045-88D0-79E170031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26" y="1105112"/>
            <a:ext cx="5202899" cy="2824431"/>
          </a:xfrm>
          <a:prstGeom prst="rect">
            <a:avLst/>
          </a:prstGeom>
        </p:spPr>
      </p:pic>
      <p:pic>
        <p:nvPicPr>
          <p:cNvPr id="15" name="图片 14">
            <a:extLst>
              <a:ext uri="{FF2B5EF4-FFF2-40B4-BE49-F238E27FC236}">
                <a16:creationId xmlns:a16="http://schemas.microsoft.com/office/drawing/2014/main" id="{768A0B49-C8A3-194A-A44E-9D0FCADF4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314" y="1552651"/>
            <a:ext cx="6095999" cy="2126511"/>
          </a:xfrm>
          <a:prstGeom prst="rect">
            <a:avLst/>
          </a:prstGeom>
        </p:spPr>
      </p:pic>
      <p:sp>
        <p:nvSpPr>
          <p:cNvPr id="5" name="圆角矩形 4">
            <a:extLst>
              <a:ext uri="{FF2B5EF4-FFF2-40B4-BE49-F238E27FC236}">
                <a16:creationId xmlns:a16="http://schemas.microsoft.com/office/drawing/2014/main" id="{E651B692-F701-3C42-B66A-F16D1D98C25B}"/>
              </a:ext>
            </a:extLst>
          </p:cNvPr>
          <p:cNvSpPr/>
          <p:nvPr/>
        </p:nvSpPr>
        <p:spPr>
          <a:xfrm>
            <a:off x="1150639" y="1602433"/>
            <a:ext cx="1371380" cy="372016"/>
          </a:xfrm>
          <a:prstGeom prst="roundRect">
            <a:avLst/>
          </a:prstGeom>
          <a:noFill/>
          <a:ln w="571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zh-CN" altLang="en-US">
              <a:solidFill>
                <a:srgbClr val="C00000"/>
              </a:solidFill>
            </a:endParaRPr>
          </a:p>
        </p:txBody>
      </p:sp>
      <p:sp>
        <p:nvSpPr>
          <p:cNvPr id="20" name="圆角矩形 19">
            <a:extLst>
              <a:ext uri="{FF2B5EF4-FFF2-40B4-BE49-F238E27FC236}">
                <a16:creationId xmlns:a16="http://schemas.microsoft.com/office/drawing/2014/main" id="{28A6094C-29C2-BB46-83A1-EE8B2EAC996D}"/>
              </a:ext>
            </a:extLst>
          </p:cNvPr>
          <p:cNvSpPr/>
          <p:nvPr/>
        </p:nvSpPr>
        <p:spPr>
          <a:xfrm>
            <a:off x="7071904" y="1563156"/>
            <a:ext cx="1250511" cy="372016"/>
          </a:xfrm>
          <a:prstGeom prst="roundRect">
            <a:avLst/>
          </a:prstGeom>
          <a:noFill/>
          <a:ln w="57150" cap="flat" cmpd="sng" algn="ctr">
            <a:solidFill>
              <a:srgbClr val="7030A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zh-CN" altLang="en-US" dirty="0">
              <a:solidFill>
                <a:srgbClr val="C00000"/>
              </a:solidFill>
            </a:endParaRPr>
          </a:p>
        </p:txBody>
      </p:sp>
      <p:sp>
        <p:nvSpPr>
          <p:cNvPr id="25" name="文本框 24">
            <a:extLst>
              <a:ext uri="{FF2B5EF4-FFF2-40B4-BE49-F238E27FC236}">
                <a16:creationId xmlns:a16="http://schemas.microsoft.com/office/drawing/2014/main" id="{BD8397FE-B1BB-F14B-9B39-4C78653165EB}"/>
              </a:ext>
            </a:extLst>
          </p:cNvPr>
          <p:cNvSpPr txBox="1"/>
          <p:nvPr/>
        </p:nvSpPr>
        <p:spPr>
          <a:xfrm>
            <a:off x="6574413" y="4129527"/>
            <a:ext cx="4172607" cy="369332"/>
          </a:xfrm>
          <a:prstGeom prst="rect">
            <a:avLst/>
          </a:prstGeom>
          <a:noFill/>
        </p:spPr>
        <p:txBody>
          <a:bodyPr wrap="square">
            <a:spAutoFit/>
          </a:bodyPr>
          <a:lstStyle/>
          <a:p>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义务教育语文课程标谁（2022年版）</a:t>
            </a:r>
            <a:r>
              <a:rPr lang="en-US" altLang="zh-CN" dirty="0">
                <a:latin typeface="KaiTi" panose="02010609060101010101" pitchFamily="49" charset="-122"/>
                <a:ea typeface="KaiTi" panose="02010609060101010101" pitchFamily="49" charset="-122"/>
              </a:rPr>
              <a:t>》</a:t>
            </a:r>
            <a:endParaRPr lang="zh-CN" altLang="en-US" dirty="0">
              <a:latin typeface="KaiTi" panose="02010609060101010101" pitchFamily="49" charset="-122"/>
              <a:ea typeface="KaiTi" panose="02010609060101010101" pitchFamily="49" charset="-122"/>
            </a:endParaRPr>
          </a:p>
        </p:txBody>
      </p:sp>
      <p:sp>
        <p:nvSpPr>
          <p:cNvPr id="27" name="文本框 26">
            <a:extLst>
              <a:ext uri="{FF2B5EF4-FFF2-40B4-BE49-F238E27FC236}">
                <a16:creationId xmlns:a16="http://schemas.microsoft.com/office/drawing/2014/main" id="{1DB7392A-6DAB-6342-BD20-1070F845DFD0}"/>
              </a:ext>
            </a:extLst>
          </p:cNvPr>
          <p:cNvSpPr txBox="1"/>
          <p:nvPr/>
        </p:nvSpPr>
        <p:spPr>
          <a:xfrm>
            <a:off x="478413" y="4108768"/>
            <a:ext cx="6096000" cy="369332"/>
          </a:xfrm>
          <a:prstGeom prst="rect">
            <a:avLst/>
          </a:prstGeom>
          <a:noFill/>
        </p:spPr>
        <p:txBody>
          <a:bodyPr wrap="square">
            <a:spAutoFit/>
          </a:bodyPr>
          <a:lstStyle/>
          <a:p>
            <a:r>
              <a:rPr lang="en-US" altLang="zh-CN" dirty="0">
                <a:latin typeface="KaiTi" panose="02010609060101010101" pitchFamily="49" charset="-122"/>
                <a:ea typeface="KaiTi" panose="02010609060101010101" pitchFamily="49" charset="-122"/>
              </a:rPr>
              <a:t>《</a:t>
            </a:r>
            <a:r>
              <a:rPr lang="zh-CN" altLang="en-US" dirty="0">
                <a:latin typeface="KaiTi" panose="02010609060101010101" pitchFamily="49" charset="-122"/>
                <a:ea typeface="KaiTi" panose="02010609060101010101" pitchFamily="49" charset="-122"/>
              </a:rPr>
              <a:t>普通高中语文课程标准（2017年版2020年修订）</a:t>
            </a:r>
            <a:r>
              <a:rPr lang="en-US" altLang="zh-CN" dirty="0">
                <a:latin typeface="KaiTi" panose="02010609060101010101" pitchFamily="49" charset="-122"/>
                <a:ea typeface="KaiTi" panose="02010609060101010101" pitchFamily="49" charset="-122"/>
              </a:rPr>
              <a:t>》</a:t>
            </a:r>
            <a:endParaRPr lang="zh-CN" altLang="en-US" dirty="0">
              <a:latin typeface="KaiTi" panose="02010609060101010101" pitchFamily="49" charset="-122"/>
              <a:ea typeface="KaiTi" panose="02010609060101010101" pitchFamily="49" charset="-122"/>
            </a:endParaRPr>
          </a:p>
        </p:txBody>
      </p:sp>
      <p:sp>
        <p:nvSpPr>
          <p:cNvPr id="31" name="文本框 30">
            <a:extLst>
              <a:ext uri="{FF2B5EF4-FFF2-40B4-BE49-F238E27FC236}">
                <a16:creationId xmlns:a16="http://schemas.microsoft.com/office/drawing/2014/main" id="{2970C013-F4BD-9B42-BC01-AF74593643A2}"/>
              </a:ext>
            </a:extLst>
          </p:cNvPr>
          <p:cNvSpPr txBox="1"/>
          <p:nvPr/>
        </p:nvSpPr>
        <p:spPr>
          <a:xfrm>
            <a:off x="703989" y="4727317"/>
            <a:ext cx="10340649" cy="113505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50000"/>
              </a:lnSpc>
            </a:pPr>
            <a:r>
              <a:rPr lang="zh-CN" altLang="en-US" sz="2400" b="1"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       </a:t>
            </a:r>
            <a:r>
              <a:rPr lang="zh-CN" altLang="zh-CN" sz="2400" b="1" kern="100" dirty="0">
                <a:solidFill>
                  <a:srgbClr val="0070C0"/>
                </a:solidFill>
                <a:effectLst/>
                <a:latin typeface="Microsoft YaHei" panose="020B0503020204020204" pitchFamily="34" charset="-122"/>
                <a:ea typeface="Microsoft YaHei" panose="020B0503020204020204" pitchFamily="34" charset="-122"/>
                <a:cs typeface="Times New Roman" panose="02020603050405020304" pitchFamily="18" charset="0"/>
              </a:rPr>
              <a:t>大单元教学</a:t>
            </a:r>
            <a:r>
              <a:rPr lang="zh-CN" altLang="zh-CN" sz="24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是“学习任务群”实施的重要路径，是一种基于单元整体性、综合性、系统性的教学</a:t>
            </a:r>
            <a:r>
              <a:rPr lang="zh-CN" altLang="en-US" sz="24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a:t>
            </a:r>
            <a:r>
              <a:rPr lang="zh-CN" altLang="zh-CN" sz="2400" kern="100" dirty="0">
                <a:solidFill>
                  <a:schemeClr val="tx1"/>
                </a:solidFill>
                <a:effectLst/>
                <a:latin typeface="Microsoft YaHei" panose="020B0503020204020204" pitchFamily="34" charset="-122"/>
                <a:ea typeface="Microsoft YaHei" panose="020B0503020204020204" pitchFamily="34" charset="-122"/>
                <a:cs typeface="Times New Roman" panose="02020603050405020304" pitchFamily="18" charset="0"/>
              </a:rPr>
              <a:t>也是落实语文核心素养的教学方式之一。</a:t>
            </a:r>
            <a:endParaRPr lang="zh-CN" altLang="en-US" sz="2400" dirty="0">
              <a:solidFill>
                <a:schemeClr val="tx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44235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F1D373C7-A74B-6C4F-97A0-B055737684B5}"/>
              </a:ext>
            </a:extLst>
          </p:cNvPr>
          <p:cNvSpPr txBox="1"/>
          <p:nvPr/>
        </p:nvSpPr>
        <p:spPr>
          <a:xfrm>
            <a:off x="4574628" y="4636887"/>
            <a:ext cx="6496224" cy="1517531"/>
          </a:xfrm>
          <a:prstGeom prst="rect">
            <a:avLst/>
          </a:prstGeom>
          <a:noFill/>
        </p:spPr>
        <p:txBody>
          <a:bodyPr wrap="square">
            <a:spAutoFit/>
          </a:bodyPr>
          <a:lstStyle/>
          <a:p>
            <a:pPr indent="266700" algn="just">
              <a:lnSpc>
                <a:spcPct val="150000"/>
              </a:lnSpc>
            </a:pPr>
            <a:r>
              <a:rPr kumimoji="1" lang="zh-CN" altLang="en-US" sz="2400" b="1" dirty="0">
                <a:solidFill>
                  <a:schemeClr val="accent5"/>
                </a:solidFill>
              </a:rPr>
              <a:t>    </a:t>
            </a:r>
            <a:r>
              <a:rPr kumimoji="1" lang="zh-CN" altLang="zh-CN" sz="2400" b="1" dirty="0">
                <a:solidFill>
                  <a:schemeClr val="accent5"/>
                </a:solidFill>
              </a:rPr>
              <a:t>鲜明特征</a:t>
            </a:r>
            <a:r>
              <a:rPr kumimoji="1" lang="zh-CN" altLang="en-US" sz="2400" b="1" dirty="0">
                <a:solidFill>
                  <a:schemeClr val="accent5"/>
                </a:solidFill>
              </a:rPr>
              <a:t>：</a:t>
            </a:r>
            <a:endParaRPr kumimoji="1" lang="en-US" altLang="zh-CN" sz="2400" b="1" dirty="0">
              <a:solidFill>
                <a:schemeClr val="accent5"/>
              </a:solidFill>
            </a:endParaRPr>
          </a:p>
          <a:p>
            <a:pPr indent="266700" algn="just">
              <a:lnSpc>
                <a:spcPct val="150000"/>
              </a:lnSpc>
            </a:pPr>
            <a:r>
              <a:rPr lang="zh-CN" altLang="en-US" sz="2000" kern="100" dirty="0">
                <a:effectLst/>
                <a:latin typeface="DengXian"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DengXian" panose="02010600030101010101" pitchFamily="2" charset="-122"/>
                <a:ea typeface="宋体" panose="02010600030101010101" pitchFamily="2" charset="-122"/>
                <a:cs typeface="Times New Roman" panose="02020603050405020304" pitchFamily="18" charset="0"/>
              </a:rPr>
              <a:t>多课时、大容量</a:t>
            </a:r>
            <a:r>
              <a:rPr lang="zh-CN" altLang="en-US" sz="2000" kern="100" dirty="0">
                <a:latin typeface="DengXian" panose="02010600030101010101" pitchFamily="2" charset="-122"/>
                <a:ea typeface="宋体" panose="02010600030101010101" pitchFamily="2" charset="-122"/>
                <a:cs typeface="Times New Roman" panose="02020603050405020304" pitchFamily="18" charset="0"/>
              </a:rPr>
              <a:t>  </a:t>
            </a:r>
            <a:r>
              <a:rPr lang="zh-CN" altLang="en-US" sz="2000" kern="100" dirty="0">
                <a:effectLst/>
                <a:latin typeface="DengXian"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DengXian" panose="02010600030101010101" pitchFamily="2" charset="-122"/>
                <a:ea typeface="宋体" panose="02010600030101010101" pitchFamily="2" charset="-122"/>
                <a:cs typeface="Times New Roman" panose="02020603050405020304" pitchFamily="18" charset="0"/>
              </a:rPr>
              <a:t>合理的组织排列顺序</a:t>
            </a:r>
            <a:endParaRPr lang="en-US" altLang="zh-CN" sz="2000" kern="100" dirty="0">
              <a:latin typeface="DengXian" panose="02010600030101010101" pitchFamily="2" charset="-122"/>
              <a:ea typeface="宋体" panose="02010600030101010101" pitchFamily="2" charset="-122"/>
              <a:cs typeface="Times New Roman" panose="02020603050405020304" pitchFamily="18" charset="0"/>
            </a:endParaRPr>
          </a:p>
          <a:p>
            <a:pPr indent="266700" algn="just">
              <a:lnSpc>
                <a:spcPct val="150000"/>
              </a:lnSpc>
            </a:pPr>
            <a:r>
              <a:rPr lang="zh-CN" altLang="en-US" sz="2000" kern="100" dirty="0">
                <a:effectLst/>
                <a:latin typeface="DengXian"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DengXian" panose="02010600030101010101" pitchFamily="2" charset="-122"/>
                <a:ea typeface="宋体" panose="02010600030101010101" pitchFamily="2" charset="-122"/>
                <a:cs typeface="Times New Roman" panose="02020603050405020304" pitchFamily="18" charset="0"/>
              </a:rPr>
              <a:t>内在逻辑关联的任务链</a:t>
            </a:r>
            <a:r>
              <a:rPr lang="zh-CN" altLang="en-US" sz="2000" kern="100" dirty="0">
                <a:latin typeface="DengXian" panose="02010600030101010101" pitchFamily="2" charset="-122"/>
                <a:ea typeface="宋体" panose="02010600030101010101" pitchFamily="2" charset="-122"/>
                <a:cs typeface="Times New Roman" panose="02020603050405020304" pitchFamily="18" charset="0"/>
              </a:rPr>
              <a:t>       </a:t>
            </a:r>
            <a:r>
              <a:rPr lang="zh-CN" altLang="zh-CN" sz="2000" kern="100" dirty="0">
                <a:effectLst/>
                <a:latin typeface="DengXian" panose="02010600030101010101" pitchFamily="2" charset="-122"/>
                <a:ea typeface="宋体" panose="02010600030101010101" pitchFamily="2" charset="-122"/>
                <a:cs typeface="Times New Roman" panose="02020603050405020304" pitchFamily="18" charset="0"/>
              </a:rPr>
              <a:t>明确的结构功能</a:t>
            </a:r>
            <a:endParaRPr lang="en-US" altLang="zh-CN" sz="2000" kern="100" dirty="0">
              <a:effectLst/>
              <a:latin typeface="DengXian" panose="02010600030101010101" pitchFamily="2" charset="-122"/>
              <a:ea typeface="宋体"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FF970087-0A81-B84E-A07B-73AC62FF3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664480"/>
            <a:ext cx="3965028" cy="2772296"/>
          </a:xfrm>
          <a:prstGeom prst="rect">
            <a:avLst/>
          </a:prstGeom>
        </p:spPr>
      </p:pic>
      <p:sp>
        <p:nvSpPr>
          <p:cNvPr id="8" name="文本框 7">
            <a:extLst>
              <a:ext uri="{FF2B5EF4-FFF2-40B4-BE49-F238E27FC236}">
                <a16:creationId xmlns:a16="http://schemas.microsoft.com/office/drawing/2014/main" id="{D6CAB0CC-494D-0145-88D4-FF95FACE630E}"/>
              </a:ext>
            </a:extLst>
          </p:cNvPr>
          <p:cNvSpPr txBox="1"/>
          <p:nvPr/>
        </p:nvSpPr>
        <p:spPr>
          <a:xfrm>
            <a:off x="5029130" y="703582"/>
            <a:ext cx="5659466" cy="3805850"/>
          </a:xfrm>
          <a:prstGeom prst="rect">
            <a:avLst/>
          </a:prstGeom>
          <a:noFill/>
        </p:spPr>
        <p:txBody>
          <a:bodyPr wrap="square">
            <a:spAutoFit/>
          </a:bodyPr>
          <a:lstStyle/>
          <a:p>
            <a:pPr>
              <a:lnSpc>
                <a:spcPct val="150000"/>
              </a:lnSpc>
            </a:pPr>
            <a:r>
              <a:rPr kumimoji="1" lang="zh-CN" altLang="en-US" sz="2400" b="1" dirty="0">
                <a:solidFill>
                  <a:schemeClr val="accent5"/>
                </a:solidFill>
              </a:rPr>
              <a:t>*教学案例：</a:t>
            </a:r>
            <a:endParaRPr kumimoji="1" lang="en-US" altLang="zh-CN" sz="2400" b="1" dirty="0">
              <a:solidFill>
                <a:schemeClr val="accent5"/>
              </a:solidFill>
            </a:endParaRPr>
          </a:p>
          <a:p>
            <a:pPr>
              <a:lnSpc>
                <a:spcPct val="150000"/>
              </a:lnSpc>
            </a:pPr>
            <a:r>
              <a:rPr lang="en-US" altLang="zh-CN" sz="2000" b="1" i="0" u="none" strike="noStrike" dirty="0">
                <a:solidFill>
                  <a:schemeClr val="accent1"/>
                </a:solidFill>
                <a:effectLst/>
                <a:latin typeface="SimSun" panose="02010600030101010101" pitchFamily="2" charset="-122"/>
                <a:ea typeface="SimSun" panose="02010600030101010101" pitchFamily="2" charset="-122"/>
              </a:rPr>
              <a:t>-</a:t>
            </a:r>
            <a:r>
              <a:rPr lang="zh-CN" altLang="en-US" sz="2000" b="1" i="0" u="none" strike="noStrike" dirty="0">
                <a:solidFill>
                  <a:schemeClr val="accent1"/>
                </a:solidFill>
                <a:effectLst/>
                <a:latin typeface="SimSun" panose="02010600030101010101" pitchFamily="2" charset="-122"/>
                <a:ea typeface="SimSun" panose="02010600030101010101" pitchFamily="2" charset="-122"/>
              </a:rPr>
              <a:t> </a:t>
            </a:r>
            <a:r>
              <a:rPr lang="zh-CN" altLang="en-US" sz="2000" b="1" i="0" u="none" strike="noStrike" dirty="0">
                <a:effectLst/>
                <a:latin typeface="SimSun" panose="02010600030101010101" pitchFamily="2" charset="-122"/>
                <a:ea typeface="SimSun" panose="02010600030101010101" pitchFamily="2" charset="-122"/>
              </a:rPr>
              <a:t>徜徉自然，叩问生命</a:t>
            </a:r>
            <a:r>
              <a:rPr lang="en-US" altLang="zh-CN" sz="2000" b="1" i="0" u="none" strike="noStrike" dirty="0">
                <a:effectLst/>
                <a:latin typeface="SimSun" panose="02010600030101010101" pitchFamily="2" charset="-122"/>
                <a:ea typeface="SimSun" panose="02010600030101010101" pitchFamily="2" charset="-122"/>
              </a:rPr>
              <a:t>——《</a:t>
            </a:r>
            <a:r>
              <a:rPr lang="zh-CN" altLang="en-US" sz="2000" b="1" i="0" u="none" strike="noStrike" dirty="0">
                <a:effectLst/>
                <a:latin typeface="SimSun" panose="02010600030101010101" pitchFamily="2" charset="-122"/>
                <a:ea typeface="SimSun" panose="02010600030101010101" pitchFamily="2" charset="-122"/>
              </a:rPr>
              <a:t>我与地坛</a:t>
            </a:r>
            <a:r>
              <a:rPr lang="en-US" altLang="zh-CN" sz="2000" b="1" i="0" u="none" strike="noStrike" dirty="0">
                <a:effectLst/>
                <a:latin typeface="SimSun" panose="02010600030101010101" pitchFamily="2" charset="-122"/>
                <a:ea typeface="SimSun" panose="02010600030101010101" pitchFamily="2" charset="-122"/>
              </a:rPr>
              <a:t>(</a:t>
            </a:r>
            <a:r>
              <a:rPr lang="zh-CN" altLang="en-US" sz="2000" b="1" i="0" u="none" strike="noStrike" dirty="0">
                <a:effectLst/>
                <a:latin typeface="SimSun" panose="02010600030101010101" pitchFamily="2" charset="-122"/>
                <a:ea typeface="SimSun" panose="02010600030101010101" pitchFamily="2" charset="-122"/>
              </a:rPr>
              <a:t>节选</a:t>
            </a:r>
            <a:r>
              <a:rPr lang="en-US" altLang="zh-CN" sz="2000" b="1" i="0" u="none" strike="noStrike" dirty="0">
                <a:effectLst/>
                <a:latin typeface="SimSun" panose="02010600030101010101" pitchFamily="2" charset="-122"/>
                <a:ea typeface="SimSun" panose="02010600030101010101" pitchFamily="2" charset="-122"/>
              </a:rPr>
              <a:t>)》</a:t>
            </a:r>
          </a:p>
          <a:p>
            <a:pPr>
              <a:lnSpc>
                <a:spcPct val="150000"/>
              </a:lnSpc>
            </a:pPr>
            <a:r>
              <a:rPr lang="zh-CN" altLang="en-US" sz="2000" b="1" dirty="0">
                <a:latin typeface="SimSun" panose="02010600030101010101" pitchFamily="2" charset="-122"/>
                <a:ea typeface="SimSun" panose="02010600030101010101" pitchFamily="2" charset="-122"/>
              </a:rPr>
              <a:t> </a:t>
            </a:r>
            <a:r>
              <a:rPr lang="en-US" altLang="zh-CN" sz="2000" b="1" i="0" u="none" strike="noStrike" dirty="0">
                <a:effectLst/>
                <a:latin typeface="SimSun" panose="02010600030101010101" pitchFamily="2" charset="-122"/>
                <a:ea typeface="SimSun" panose="02010600030101010101" pitchFamily="2" charset="-122"/>
              </a:rPr>
              <a:t>“</a:t>
            </a:r>
            <a:r>
              <a:rPr lang="zh-CN" altLang="en-US" sz="2000" b="1" i="0" u="none" strike="noStrike" dirty="0">
                <a:effectLst/>
                <a:latin typeface="SimSun" panose="02010600030101010101" pitchFamily="2" charset="-122"/>
                <a:ea typeface="SimSun" panose="02010600030101010101" pitchFamily="2" charset="-122"/>
              </a:rPr>
              <a:t>小微”任务群教学方案</a:t>
            </a:r>
            <a:endParaRPr lang="en-US" altLang="zh-CN" sz="2000" b="1" i="0" u="none" strike="noStrike" dirty="0">
              <a:effectLst/>
              <a:latin typeface="SimSun" panose="02010600030101010101" pitchFamily="2" charset="-122"/>
              <a:ea typeface="SimSun" panose="02010600030101010101" pitchFamily="2" charset="-122"/>
            </a:endParaRPr>
          </a:p>
          <a:p>
            <a:pPr>
              <a:lnSpc>
                <a:spcPct val="150000"/>
              </a:lnSpc>
            </a:pPr>
            <a:r>
              <a:rPr lang="en-US" altLang="zh-CN" sz="2000" b="1" dirty="0">
                <a:solidFill>
                  <a:schemeClr val="accent1"/>
                </a:solidFill>
                <a:latin typeface="SimSun" panose="02010600030101010101" pitchFamily="2" charset="-122"/>
                <a:ea typeface="SimSun" panose="02010600030101010101" pitchFamily="2" charset="-122"/>
              </a:rPr>
              <a:t>-</a:t>
            </a:r>
            <a:r>
              <a:rPr lang="zh-CN" altLang="en-US" sz="2000" b="1" dirty="0">
                <a:solidFill>
                  <a:schemeClr val="accent1"/>
                </a:solidFill>
                <a:latin typeface="SimSun" panose="02010600030101010101" pitchFamily="2" charset="-122"/>
                <a:ea typeface="SimSun" panose="02010600030101010101" pitchFamily="2" charset="-122"/>
              </a:rPr>
              <a:t> </a:t>
            </a:r>
            <a:r>
              <a:rPr lang="zh-CN" altLang="en-US" sz="2000" b="1" dirty="0">
                <a:latin typeface="SimSun" panose="02010600030101010101" pitchFamily="2" charset="-122"/>
                <a:ea typeface="SimSun" panose="02010600030101010101" pitchFamily="2" charset="-122"/>
              </a:rPr>
              <a:t>走近陶渊明”专题教学案例</a:t>
            </a:r>
            <a:endParaRPr lang="en-US" altLang="zh-CN" sz="2000" b="1" dirty="0">
              <a:latin typeface="SimSun" panose="02010600030101010101" pitchFamily="2" charset="-122"/>
              <a:ea typeface="SimSun" panose="02010600030101010101" pitchFamily="2" charset="-122"/>
            </a:endParaRPr>
          </a:p>
          <a:p>
            <a:pPr>
              <a:lnSpc>
                <a:spcPct val="150000"/>
              </a:lnSpc>
            </a:pPr>
            <a:r>
              <a:rPr lang="en-US" altLang="zh-CN" sz="2000" b="1" dirty="0">
                <a:solidFill>
                  <a:schemeClr val="accent1"/>
                </a:solidFill>
                <a:latin typeface="SimSun" panose="02010600030101010101" pitchFamily="2" charset="-122"/>
                <a:ea typeface="SimSun" panose="02010600030101010101" pitchFamily="2" charset="-122"/>
              </a:rPr>
              <a:t>-</a:t>
            </a:r>
            <a:r>
              <a:rPr lang="zh-CN" altLang="en-US" sz="2000" b="1" dirty="0">
                <a:latin typeface="SimSun" panose="02010600030101010101" pitchFamily="2" charset="-122"/>
                <a:ea typeface="SimSun" panose="02010600030101010101" pitchFamily="2" charset="-122"/>
              </a:rPr>
              <a:t>“穿越时空的声音”专题教学案例 </a:t>
            </a:r>
            <a:endParaRPr lang="en-US" altLang="zh-CN" sz="2000" b="1" dirty="0">
              <a:latin typeface="SimSun" panose="02010600030101010101" pitchFamily="2" charset="-122"/>
              <a:ea typeface="SimSun" panose="02010600030101010101" pitchFamily="2" charset="-122"/>
            </a:endParaRPr>
          </a:p>
          <a:p>
            <a:pPr>
              <a:lnSpc>
                <a:spcPct val="150000"/>
              </a:lnSpc>
            </a:pPr>
            <a:r>
              <a:rPr lang="en-US" altLang="zh-CN" sz="2000" b="1" dirty="0">
                <a:solidFill>
                  <a:schemeClr val="accent1"/>
                </a:solidFill>
                <a:latin typeface="SimSun" panose="02010600030101010101" pitchFamily="2" charset="-122"/>
                <a:ea typeface="SimSun" panose="02010600030101010101" pitchFamily="2" charset="-122"/>
              </a:rPr>
              <a:t>-</a:t>
            </a:r>
            <a:r>
              <a:rPr lang="zh-CN" altLang="en-US" sz="2000" b="1" dirty="0">
                <a:latin typeface="SimSun" panose="02010600030101010101" pitchFamily="2" charset="-122"/>
                <a:ea typeface="SimSun" panose="02010600030101010101" pitchFamily="2" charset="-122"/>
              </a:rPr>
              <a:t>“铭记历史，珍爱和平”新闻专题教学设计</a:t>
            </a:r>
            <a:endParaRPr lang="en-US" altLang="zh-CN" sz="2000" b="1" dirty="0">
              <a:latin typeface="SimSun" panose="02010600030101010101" pitchFamily="2" charset="-122"/>
              <a:ea typeface="SimSun" panose="02010600030101010101" pitchFamily="2" charset="-122"/>
            </a:endParaRPr>
          </a:p>
          <a:p>
            <a:pPr>
              <a:lnSpc>
                <a:spcPct val="150000"/>
              </a:lnSpc>
            </a:pPr>
            <a:r>
              <a:rPr lang="en-US" altLang="zh-CN" sz="2000" b="1" dirty="0">
                <a:solidFill>
                  <a:schemeClr val="accent1"/>
                </a:solidFill>
                <a:latin typeface="SimSun" panose="02010600030101010101" pitchFamily="2" charset="-122"/>
                <a:ea typeface="SimSun" panose="02010600030101010101" pitchFamily="2" charset="-122"/>
              </a:rPr>
              <a:t>-</a:t>
            </a:r>
            <a:r>
              <a:rPr lang="en-US" altLang="zh-CN" sz="2000" b="1" dirty="0">
                <a:latin typeface="SimSun" panose="02010600030101010101" pitchFamily="2" charset="-122"/>
                <a:ea typeface="SimSun" panose="02010600030101010101" pitchFamily="2" charset="-122"/>
              </a:rPr>
              <a:t>《</a:t>
            </a:r>
            <a:r>
              <a:rPr lang="zh-CN" altLang="zh-CN" sz="2000" b="1" dirty="0">
                <a:latin typeface="SimSun" panose="02010600030101010101" pitchFamily="2" charset="-122"/>
                <a:ea typeface="SimSun" panose="02010600030101010101" pitchFamily="2" charset="-122"/>
              </a:rPr>
              <a:t>战国四公子》专题阅读教学</a:t>
            </a:r>
            <a:endParaRPr lang="en-US" altLang="zh-CN" sz="2000" b="1" dirty="0">
              <a:latin typeface="SimSun" panose="02010600030101010101" pitchFamily="2" charset="-122"/>
              <a:ea typeface="SimSun" panose="02010600030101010101" pitchFamily="2" charset="-122"/>
            </a:endParaRPr>
          </a:p>
          <a:p>
            <a:pPr>
              <a:lnSpc>
                <a:spcPct val="150000"/>
              </a:lnSpc>
            </a:pPr>
            <a:r>
              <a:rPr lang="zh-CN" altLang="en-US" sz="2000" b="1" dirty="0">
                <a:latin typeface="SimSun" panose="02010600030101010101" pitchFamily="2" charset="-122"/>
                <a:ea typeface="SimSun" panose="02010600030101010101" pitchFamily="2" charset="-122"/>
              </a:rPr>
              <a:t>  </a:t>
            </a:r>
            <a:r>
              <a:rPr lang="en-US" altLang="zh-CN" sz="2000" b="1" dirty="0">
                <a:latin typeface="SimSun" panose="02010600030101010101" pitchFamily="2" charset="-122"/>
                <a:ea typeface="SimSun" panose="02010600030101010101" pitchFamily="2" charset="-122"/>
              </a:rPr>
              <a:t>……</a:t>
            </a:r>
            <a:endParaRPr lang="zh-CN" altLang="en-US" sz="2000" b="1" dirty="0">
              <a:latin typeface="SimSun" panose="02010600030101010101" pitchFamily="2" charset="-122"/>
              <a:ea typeface="SimSun" panose="02010600030101010101" pitchFamily="2" charset="-122"/>
            </a:endParaRPr>
          </a:p>
        </p:txBody>
      </p:sp>
      <p:sp>
        <p:nvSpPr>
          <p:cNvPr id="10" name="文本框 9">
            <a:extLst>
              <a:ext uri="{FF2B5EF4-FFF2-40B4-BE49-F238E27FC236}">
                <a16:creationId xmlns:a16="http://schemas.microsoft.com/office/drawing/2014/main" id="{6CA84DD5-1BBE-1345-BE37-DA0ED366BF98}"/>
              </a:ext>
            </a:extLst>
          </p:cNvPr>
          <p:cNvSpPr txBox="1"/>
          <p:nvPr/>
        </p:nvSpPr>
        <p:spPr>
          <a:xfrm>
            <a:off x="609600" y="4636887"/>
            <a:ext cx="4206767" cy="369332"/>
          </a:xfrm>
          <a:prstGeom prst="rect">
            <a:avLst/>
          </a:prstGeom>
          <a:noFill/>
        </p:spPr>
        <p:txBody>
          <a:bodyPr wrap="square">
            <a:spAutoFit/>
          </a:bodyPr>
          <a:lstStyle/>
          <a:p>
            <a:r>
              <a:rPr lang="zh-CN" altLang="en-US" sz="1800" kern="100" dirty="0">
                <a:effectLst/>
                <a:latin typeface="DengXian" panose="02010600030101010101" pitchFamily="2" charset="-122"/>
                <a:ea typeface="宋体" panose="02010600030101010101" pitchFamily="2" charset="-122"/>
                <a:cs typeface="Times New Roman" panose="02020603050405020304" pitchFamily="18" charset="0"/>
              </a:rPr>
              <a:t> </a:t>
            </a:r>
            <a:r>
              <a:rPr lang="zh-CN" altLang="zh-CN" sz="1800" kern="100" dirty="0">
                <a:effectLst/>
                <a:latin typeface="DengXian" panose="02010600030101010101" pitchFamily="2" charset="-122"/>
                <a:ea typeface="宋体" panose="02010600030101010101" pitchFamily="2" charset="-122"/>
                <a:cs typeface="Times New Roman" panose="02020603050405020304" pitchFamily="18" charset="0"/>
              </a:rPr>
              <a:t>北京市第八十中学特级教师王岱老师</a:t>
            </a:r>
            <a:endParaRPr lang="zh-CN" altLang="en-US" dirty="0"/>
          </a:p>
        </p:txBody>
      </p:sp>
    </p:spTree>
    <p:extLst>
      <p:ext uri="{BB962C8B-B14F-4D97-AF65-F5344CB8AC3E}">
        <p14:creationId xmlns:p14="http://schemas.microsoft.com/office/powerpoint/2010/main" val="26589741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2B007B1-0978-6A42-80C4-B76BCEEE23D8}"/>
              </a:ext>
            </a:extLst>
          </p:cNvPr>
          <p:cNvSpPr txBox="1"/>
          <p:nvPr/>
        </p:nvSpPr>
        <p:spPr>
          <a:xfrm>
            <a:off x="1387020" y="2472486"/>
            <a:ext cx="9417963" cy="1314142"/>
          </a:xfrm>
          <a:prstGeom prst="rect">
            <a:avLst/>
          </a:prstGeom>
          <a:noFill/>
        </p:spPr>
        <p:txBody>
          <a:bodyPr wrap="none" rtlCol="0">
            <a:spAutoFit/>
          </a:bodyPr>
          <a:lstStyle/>
          <a:p>
            <a:pPr algn="ctr">
              <a:lnSpc>
                <a:spcPct val="150000"/>
              </a:lnSpc>
            </a:pPr>
            <a:r>
              <a:rPr lang="zh-CN" altLang="en-US" sz="6000" kern="100" dirty="0">
                <a:latin typeface="Microsoft YaHei" panose="020B0503020204020204" pitchFamily="34" charset="-122"/>
                <a:ea typeface="Microsoft YaHei" panose="020B0503020204020204" pitchFamily="34" charset="-122"/>
                <a:cs typeface="Times New Roman" panose="02020603050405020304" pitchFamily="18" charset="0"/>
              </a:rPr>
              <a:t>策略一：</a:t>
            </a:r>
            <a:r>
              <a:rPr lang="zh-CN" altLang="zh-CN" sz="6000" kern="100" dirty="0">
                <a:latin typeface="Microsoft YaHei" panose="020B0503020204020204" pitchFamily="34" charset="-122"/>
                <a:ea typeface="Microsoft YaHei" panose="020B0503020204020204" pitchFamily="34" charset="-122"/>
                <a:cs typeface="Times New Roman" panose="02020603050405020304" pitchFamily="18" charset="0"/>
              </a:rPr>
              <a:t>有机统整教学内容</a:t>
            </a:r>
            <a:endParaRPr lang="en-US" altLang="zh-CN" sz="6000" kern="100" dirty="0">
              <a:latin typeface="Microsoft YaHei" panose="020B0503020204020204" pitchFamily="34" charset="-122"/>
              <a:ea typeface="Microsoft YaHei" panose="020B0503020204020204" pitchFamily="34" charset="-122"/>
              <a:cs typeface="Times New Roman" panose="02020603050405020304" pitchFamily="18" charset="0"/>
            </a:endParaRPr>
          </a:p>
        </p:txBody>
      </p:sp>
      <p:sp>
        <p:nvSpPr>
          <p:cNvPr id="3" name="文本框 2">
            <a:extLst>
              <a:ext uri="{FF2B5EF4-FFF2-40B4-BE49-F238E27FC236}">
                <a16:creationId xmlns:a16="http://schemas.microsoft.com/office/drawing/2014/main" id="{BBF76991-81B3-7948-A43B-33C66FFCB65F}"/>
              </a:ext>
            </a:extLst>
          </p:cNvPr>
          <p:cNvSpPr txBox="1"/>
          <p:nvPr/>
        </p:nvSpPr>
        <p:spPr>
          <a:xfrm>
            <a:off x="4371655" y="1046956"/>
            <a:ext cx="3829092" cy="1015663"/>
          </a:xfrm>
          <a:prstGeom prst="rect">
            <a:avLst/>
          </a:prstGeom>
          <a:noFill/>
        </p:spPr>
        <p:txBody>
          <a:bodyPr wrap="square" rtlCol="0">
            <a:spAutoFit/>
          </a:bodyPr>
          <a:lstStyle>
            <a:defPPr>
              <a:defRPr lang="zh-CN"/>
            </a:defPPr>
            <a:lvl1pPr algn="r">
              <a:defRPr sz="4000"/>
            </a:lvl1pPr>
          </a:lstStyle>
          <a:p>
            <a:pPr algn="l"/>
            <a:r>
              <a:rPr lang="en-US" altLang="zh-CN" sz="6000" b="1" dirty="0">
                <a:solidFill>
                  <a:srgbClr val="92A3B8"/>
                </a:solidFill>
                <a:latin typeface="Century Gothic" panose="020B0502020202020204" pitchFamily="34" charset="0"/>
                <a:cs typeface="DokChampa" panose="020B0604020202020204" pitchFamily="34" charset="-34"/>
              </a:rPr>
              <a:t>PART 02</a:t>
            </a:r>
            <a:endParaRPr lang="zh-CN" altLang="en-US" sz="6000" b="1" dirty="0">
              <a:solidFill>
                <a:srgbClr val="92A3B8"/>
              </a:solidFill>
              <a:latin typeface="Century Gothic" panose="020B0502020202020204" pitchFamily="34" charset="0"/>
              <a:cs typeface="DokChampa" panose="020B0604020202020204" pitchFamily="34" charset="-34"/>
            </a:endParaRPr>
          </a:p>
        </p:txBody>
      </p:sp>
    </p:spTree>
    <p:extLst>
      <p:ext uri="{BB962C8B-B14F-4D97-AF65-F5344CB8AC3E}">
        <p14:creationId xmlns:p14="http://schemas.microsoft.com/office/powerpoint/2010/main" val="449062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a:extLst>
              <a:ext uri="{FF2B5EF4-FFF2-40B4-BE49-F238E27FC236}">
                <a16:creationId xmlns:a16="http://schemas.microsoft.com/office/drawing/2014/main" id="{C7F64722-445D-4A44-BC4A-73741573A14D}"/>
              </a:ext>
            </a:extLst>
          </p:cNvPr>
          <p:cNvSpPr txBox="1"/>
          <p:nvPr/>
        </p:nvSpPr>
        <p:spPr>
          <a:xfrm>
            <a:off x="3316600" y="2541969"/>
            <a:ext cx="3462900" cy="646331"/>
          </a:xfrm>
          <a:prstGeom prst="rect">
            <a:avLst/>
          </a:prstGeom>
          <a:noFill/>
        </p:spPr>
        <p:txBody>
          <a:bodyPr wrap="square">
            <a:spAutoFit/>
          </a:bodyPr>
          <a:lstStyle/>
          <a:p>
            <a:r>
              <a:rPr lang="zh-CN" altLang="zh-CN" sz="3600" dirty="0">
                <a:effectLst/>
                <a:latin typeface="Microsoft YaHei" panose="020B0503020204020204" pitchFamily="34" charset="-122"/>
                <a:ea typeface="Microsoft YaHei" panose="020B0503020204020204" pitchFamily="34" charset="-122"/>
                <a:cs typeface="Times New Roman" panose="02020603050405020304" pitchFamily="18" charset="0"/>
              </a:rPr>
              <a:t>典型的学习材料</a:t>
            </a:r>
            <a:r>
              <a:rPr lang="zh-CN" altLang="zh-CN" sz="3600" dirty="0">
                <a:effectLst/>
                <a:latin typeface="Microsoft YaHei" panose="020B0503020204020204" pitchFamily="34" charset="-122"/>
                <a:ea typeface="Microsoft YaHei" panose="020B0503020204020204" pitchFamily="34" charset="-122"/>
              </a:rPr>
              <a:t> </a:t>
            </a:r>
            <a:endParaRPr lang="zh-CN" altLang="en-US" sz="3600" dirty="0">
              <a:latin typeface="Microsoft YaHei" panose="020B0503020204020204" pitchFamily="34" charset="-122"/>
              <a:ea typeface="Microsoft YaHei" panose="020B0503020204020204" pitchFamily="34" charset="-122"/>
            </a:endParaRPr>
          </a:p>
        </p:txBody>
      </p:sp>
      <p:sp>
        <p:nvSpPr>
          <p:cNvPr id="14" name="文本框 13">
            <a:extLst>
              <a:ext uri="{FF2B5EF4-FFF2-40B4-BE49-F238E27FC236}">
                <a16:creationId xmlns:a16="http://schemas.microsoft.com/office/drawing/2014/main" id="{0AD55AD8-DF36-A84D-96E1-F5AF13A82CA5}"/>
              </a:ext>
            </a:extLst>
          </p:cNvPr>
          <p:cNvSpPr txBox="1"/>
          <p:nvPr/>
        </p:nvSpPr>
        <p:spPr>
          <a:xfrm>
            <a:off x="3316600" y="3982847"/>
            <a:ext cx="3567299" cy="646331"/>
          </a:xfrm>
          <a:prstGeom prst="rect">
            <a:avLst/>
          </a:prstGeom>
          <a:noFill/>
        </p:spPr>
        <p:txBody>
          <a:bodyPr wrap="square">
            <a:spAutoFit/>
          </a:bodyPr>
          <a:lstStyle>
            <a:defPPr>
              <a:defRPr lang="zh-CN"/>
            </a:defPPr>
            <a:lvl1pPr>
              <a:defRPr sz="3600">
                <a:effectLst/>
                <a:latin typeface="Microsoft YaHei" panose="020B0503020204020204" pitchFamily="34" charset="-122"/>
                <a:ea typeface="Microsoft YaHei" panose="020B0503020204020204" pitchFamily="34" charset="-122"/>
                <a:cs typeface="Times New Roman" panose="02020603050405020304" pitchFamily="18" charset="0"/>
              </a:defRPr>
            </a:lvl1pPr>
          </a:lstStyle>
          <a:p>
            <a:r>
              <a:rPr lang="zh-CN" altLang="zh-CN" dirty="0"/>
              <a:t>精要的学习内容 </a:t>
            </a:r>
            <a:endParaRPr lang="zh-CN" altLang="en-US" dirty="0"/>
          </a:p>
        </p:txBody>
      </p:sp>
      <p:sp>
        <p:nvSpPr>
          <p:cNvPr id="16" name="文本框 15">
            <a:extLst>
              <a:ext uri="{FF2B5EF4-FFF2-40B4-BE49-F238E27FC236}">
                <a16:creationId xmlns:a16="http://schemas.microsoft.com/office/drawing/2014/main" id="{6E279E01-181C-F342-8AB4-57DD5669EB50}"/>
              </a:ext>
            </a:extLst>
          </p:cNvPr>
          <p:cNvSpPr txBox="1"/>
          <p:nvPr/>
        </p:nvSpPr>
        <p:spPr>
          <a:xfrm>
            <a:off x="3316600" y="5423726"/>
            <a:ext cx="3405186" cy="646331"/>
          </a:xfrm>
          <a:prstGeom prst="rect">
            <a:avLst/>
          </a:prstGeom>
          <a:noFill/>
        </p:spPr>
        <p:txBody>
          <a:bodyPr wrap="square">
            <a:spAutoFit/>
          </a:bodyPr>
          <a:lstStyle>
            <a:defPPr>
              <a:defRPr lang="zh-CN"/>
            </a:defPPr>
            <a:lvl1pPr>
              <a:defRPr sz="3600">
                <a:effectLst/>
                <a:latin typeface="Microsoft YaHei" panose="020B0503020204020204" pitchFamily="34" charset="-122"/>
                <a:ea typeface="Microsoft YaHei" panose="020B0503020204020204" pitchFamily="34" charset="-122"/>
                <a:cs typeface="Times New Roman" panose="02020603050405020304" pitchFamily="18" charset="0"/>
              </a:defRPr>
            </a:lvl1pPr>
          </a:lstStyle>
          <a:p>
            <a:r>
              <a:rPr lang="zh-CN" altLang="zh-CN" dirty="0"/>
              <a:t>清晰的教学逻辑 </a:t>
            </a:r>
            <a:endParaRPr lang="zh-CN" altLang="en-US" dirty="0"/>
          </a:p>
        </p:txBody>
      </p:sp>
      <p:sp>
        <p:nvSpPr>
          <p:cNvPr id="29" name="六边形 28">
            <a:extLst>
              <a:ext uri="{FF2B5EF4-FFF2-40B4-BE49-F238E27FC236}">
                <a16:creationId xmlns:a16="http://schemas.microsoft.com/office/drawing/2014/main" id="{0B59B2CD-96C4-1149-A487-82915B5DC8BD}"/>
              </a:ext>
            </a:extLst>
          </p:cNvPr>
          <p:cNvSpPr/>
          <p:nvPr/>
        </p:nvSpPr>
        <p:spPr>
          <a:xfrm rot="5400000">
            <a:off x="2159853" y="2477028"/>
            <a:ext cx="900410" cy="776214"/>
          </a:xfrm>
          <a:prstGeom prst="hexagon">
            <a:avLst/>
          </a:prstGeom>
          <a:solidFill>
            <a:srgbClr val="C491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30" name="形状 7">
            <a:extLst>
              <a:ext uri="{FF2B5EF4-FFF2-40B4-BE49-F238E27FC236}">
                <a16:creationId xmlns:a16="http://schemas.microsoft.com/office/drawing/2014/main" id="{F0056E12-2629-0C46-9027-2D7CF8381FE0}"/>
              </a:ext>
            </a:extLst>
          </p:cNvPr>
          <p:cNvSpPr/>
          <p:nvPr/>
        </p:nvSpPr>
        <p:spPr>
          <a:xfrm>
            <a:off x="2418941" y="2674329"/>
            <a:ext cx="382235" cy="38161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31" name="六边形 30">
            <a:extLst>
              <a:ext uri="{FF2B5EF4-FFF2-40B4-BE49-F238E27FC236}">
                <a16:creationId xmlns:a16="http://schemas.microsoft.com/office/drawing/2014/main" id="{5DAA6215-3F22-EC4B-86DF-ED7090D04580}"/>
              </a:ext>
            </a:extLst>
          </p:cNvPr>
          <p:cNvSpPr/>
          <p:nvPr/>
        </p:nvSpPr>
        <p:spPr>
          <a:xfrm rot="5400000">
            <a:off x="2159853" y="3917907"/>
            <a:ext cx="900410" cy="776214"/>
          </a:xfrm>
          <a:prstGeom prst="hexagon">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32" name="形状 13">
            <a:extLst>
              <a:ext uri="{FF2B5EF4-FFF2-40B4-BE49-F238E27FC236}">
                <a16:creationId xmlns:a16="http://schemas.microsoft.com/office/drawing/2014/main" id="{11881109-4A1B-8F47-80C7-DCEF44EDAEF4}"/>
              </a:ext>
            </a:extLst>
          </p:cNvPr>
          <p:cNvSpPr/>
          <p:nvPr/>
        </p:nvSpPr>
        <p:spPr>
          <a:xfrm>
            <a:off x="2418941" y="4151321"/>
            <a:ext cx="382235" cy="309385"/>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33" name="六边形 32">
            <a:extLst>
              <a:ext uri="{FF2B5EF4-FFF2-40B4-BE49-F238E27FC236}">
                <a16:creationId xmlns:a16="http://schemas.microsoft.com/office/drawing/2014/main" id="{F3030A39-C3CF-0742-99B8-00CBA44B8F58}"/>
              </a:ext>
            </a:extLst>
          </p:cNvPr>
          <p:cNvSpPr/>
          <p:nvPr/>
        </p:nvSpPr>
        <p:spPr>
          <a:xfrm rot="5400000">
            <a:off x="2159853" y="5358786"/>
            <a:ext cx="900410" cy="776214"/>
          </a:xfrm>
          <a:prstGeom prst="hexagon">
            <a:avLst/>
          </a:prstGeom>
          <a:solidFill>
            <a:srgbClr val="C491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34" name="形状 19">
            <a:extLst>
              <a:ext uri="{FF2B5EF4-FFF2-40B4-BE49-F238E27FC236}">
                <a16:creationId xmlns:a16="http://schemas.microsoft.com/office/drawing/2014/main" id="{717B6D49-6B1D-5F42-BCE5-C32F967DC26D}"/>
              </a:ext>
            </a:extLst>
          </p:cNvPr>
          <p:cNvSpPr/>
          <p:nvPr/>
        </p:nvSpPr>
        <p:spPr>
          <a:xfrm>
            <a:off x="2418941" y="5556133"/>
            <a:ext cx="382235" cy="381519"/>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11" name="文本框 10">
            <a:extLst>
              <a:ext uri="{FF2B5EF4-FFF2-40B4-BE49-F238E27FC236}">
                <a16:creationId xmlns:a16="http://schemas.microsoft.com/office/drawing/2014/main" id="{6FDB9CE3-72B9-324E-A461-3ADF2A46BC47}"/>
              </a:ext>
            </a:extLst>
          </p:cNvPr>
          <p:cNvSpPr txBox="1"/>
          <p:nvPr/>
        </p:nvSpPr>
        <p:spPr>
          <a:xfrm>
            <a:off x="7402819" y="3056674"/>
            <a:ext cx="2900528" cy="2229713"/>
          </a:xfrm>
          <a:prstGeom prst="rect">
            <a:avLst/>
          </a:prstGeom>
          <a:noFill/>
        </p:spPr>
        <p:txBody>
          <a:bodyPr wrap="square" rtlCol="0">
            <a:spAutoFit/>
          </a:bodyPr>
          <a:lstStyle/>
          <a:p>
            <a:pPr>
              <a:lnSpc>
                <a:spcPct val="150000"/>
              </a:lnSpc>
            </a:pPr>
            <a:r>
              <a:rPr kumimoji="1" lang="zh-CN" altLang="en-US" sz="3200" b="1" dirty="0">
                <a:solidFill>
                  <a:schemeClr val="accent5"/>
                </a:solidFill>
              </a:rPr>
              <a:t>   *案例：</a:t>
            </a:r>
            <a:r>
              <a:rPr kumimoji="1" lang="zh-CN" altLang="zh-CN" sz="3200" b="1" dirty="0">
                <a:solidFill>
                  <a:schemeClr val="accent5"/>
                </a:solidFill>
              </a:rPr>
              <a:t> </a:t>
            </a:r>
            <a:endParaRPr kumimoji="1" lang="en-US" altLang="zh-CN" sz="3200" b="1" dirty="0">
              <a:solidFill>
                <a:schemeClr val="accent5"/>
              </a:solidFill>
            </a:endParaRPr>
          </a:p>
          <a:p>
            <a:pPr algn="ctr">
              <a:lnSpc>
                <a:spcPct val="150000"/>
              </a:lnSpc>
            </a:pPr>
            <a:r>
              <a:rPr kumimoji="1" lang="zh-CN" altLang="zh-CN" sz="3200" b="1" dirty="0">
                <a:solidFill>
                  <a:schemeClr val="accent5"/>
                </a:solidFill>
              </a:rPr>
              <a:t>《战国四公子》专题阅读教学</a:t>
            </a:r>
            <a:endParaRPr kumimoji="1" lang="zh-CN" altLang="en-US" sz="3200" b="1" dirty="0">
              <a:solidFill>
                <a:schemeClr val="accent5"/>
              </a:solidFill>
            </a:endParaRPr>
          </a:p>
        </p:txBody>
      </p:sp>
      <p:sp>
        <p:nvSpPr>
          <p:cNvPr id="13" name="文本框 12">
            <a:extLst>
              <a:ext uri="{FF2B5EF4-FFF2-40B4-BE49-F238E27FC236}">
                <a16:creationId xmlns:a16="http://schemas.microsoft.com/office/drawing/2014/main" id="{3A5E2542-7A70-034E-BC5E-929D2CEFFD17}"/>
              </a:ext>
            </a:extLst>
          </p:cNvPr>
          <p:cNvSpPr txBox="1"/>
          <p:nvPr/>
        </p:nvSpPr>
        <p:spPr>
          <a:xfrm>
            <a:off x="1028597" y="684710"/>
            <a:ext cx="10636461" cy="1401153"/>
          </a:xfrm>
          <a:prstGeom prst="rect">
            <a:avLst/>
          </a:prstGeom>
          <a:noFill/>
        </p:spPr>
        <p:txBody>
          <a:bodyPr wrap="square">
            <a:spAutoFit/>
          </a:bodyPr>
          <a:lstStyle/>
          <a:p>
            <a:pPr indent="266700">
              <a:lnSpc>
                <a:spcPct val="150000"/>
              </a:lnSpc>
            </a:pPr>
            <a:r>
              <a:rPr lang="zh-CN" altLang="en-US" sz="32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3200" dirty="0">
                <a:effectLst/>
                <a:latin typeface="Microsoft YaHei" panose="020B0503020204020204" pitchFamily="34" charset="-122"/>
                <a:ea typeface="Microsoft YaHei" panose="020B0503020204020204" pitchFamily="34" charset="-122"/>
                <a:cs typeface="宋体" panose="02010600030101010101" pitchFamily="2" charset="-122"/>
              </a:rPr>
              <a:t>大单元教学</a:t>
            </a:r>
            <a:r>
              <a:rPr lang="zh-CN" altLang="en-US" sz="3200" dirty="0">
                <a:effectLst/>
                <a:latin typeface="Microsoft YaHei" panose="020B0503020204020204" pitchFamily="34" charset="-122"/>
                <a:ea typeface="Microsoft YaHei" panose="020B0503020204020204" pitchFamily="34" charset="-122"/>
                <a:cs typeface="宋体" panose="02010600030101010101" pitchFamily="2" charset="-122"/>
              </a:rPr>
              <a:t>：</a:t>
            </a:r>
            <a:endParaRPr lang="en-US" altLang="zh-CN" sz="3200" dirty="0">
              <a:effectLst/>
              <a:latin typeface="Microsoft YaHei" panose="020B0503020204020204" pitchFamily="34" charset="-122"/>
              <a:ea typeface="Microsoft YaHei" panose="020B0503020204020204" pitchFamily="34" charset="-122"/>
              <a:cs typeface="宋体" panose="02010600030101010101" pitchFamily="2" charset="-122"/>
            </a:endParaRPr>
          </a:p>
          <a:p>
            <a:pPr indent="266700">
              <a:lnSpc>
                <a:spcPct val="150000"/>
              </a:lnSpc>
            </a:pPr>
            <a:r>
              <a:rPr lang="zh-CN" altLang="en-US" sz="28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800" dirty="0">
                <a:effectLst/>
                <a:latin typeface="Microsoft YaHei" panose="020B0503020204020204" pitchFamily="34" charset="-122"/>
                <a:ea typeface="Microsoft YaHei" panose="020B0503020204020204" pitchFamily="34" charset="-122"/>
                <a:cs typeface="宋体" panose="02010600030101010101" pitchFamily="2" charset="-122"/>
              </a:rPr>
              <a:t>需要整合多种要素，将其组合成结构化、富有挑战性的学习任务</a:t>
            </a:r>
            <a:endParaRPr lang="zh-CN" altLang="zh-CN" sz="3600" dirty="0">
              <a:effectLst/>
              <a:latin typeface="Microsoft YaHei" panose="020B0503020204020204" pitchFamily="34" charset="-122"/>
              <a:ea typeface="Microsoft YaHei" panose="020B0503020204020204" pitchFamily="34" charset="-122"/>
              <a:cs typeface="宋体" panose="02010600030101010101" pitchFamily="2" charset="-122"/>
            </a:endParaRPr>
          </a:p>
        </p:txBody>
      </p:sp>
      <p:pic>
        <p:nvPicPr>
          <p:cNvPr id="15" name="图片 14">
            <a:extLst>
              <a:ext uri="{FF2B5EF4-FFF2-40B4-BE49-F238E27FC236}">
                <a16:creationId xmlns:a16="http://schemas.microsoft.com/office/drawing/2014/main" id="{1893CF4C-88F5-5342-BC2D-70F39ACBF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1179" y="2534063"/>
            <a:ext cx="1305487" cy="1308474"/>
          </a:xfrm>
          <a:prstGeom prst="rect">
            <a:avLst/>
          </a:prstGeom>
        </p:spPr>
      </p:pic>
    </p:spTree>
    <p:extLst>
      <p:ext uri="{BB962C8B-B14F-4D97-AF65-F5344CB8AC3E}">
        <p14:creationId xmlns:p14="http://schemas.microsoft.com/office/powerpoint/2010/main" val="1558091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heckerboard(across)">
                                      <p:cBhvr>
                                        <p:cTn id="19" dur="500"/>
                                        <p:tgtEl>
                                          <p:spTgt spid="3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checkerboard(across)">
                                      <p:cBhvr>
                                        <p:cTn id="25" dur="500"/>
                                        <p:tgtEl>
                                          <p:spTgt spid="32"/>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heckerboard(across)">
                                      <p:cBhvr>
                                        <p:cTn id="28" dur="500"/>
                                        <p:tgtEl>
                                          <p:spTgt spid="3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heckerboard(across)">
                                      <p:cBhvr>
                                        <p:cTn id="31" dur="500"/>
                                        <p:tgtEl>
                                          <p:spTgt spid="34"/>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par>
                                <p:cTn id="35" presetID="5"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checkerboard(across)">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9" grpId="0" animBg="1"/>
      <p:bldP spid="30" grpId="0" animBg="1"/>
      <p:bldP spid="31" grpId="0" animBg="1"/>
      <p:bldP spid="32" grpId="0" animBg="1"/>
      <p:bldP spid="33" grpId="0" animBg="1"/>
      <p:bldP spid="34" grpId="0" animBg="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1E0C3AC-90B6-5A44-803D-790ECBCF49A8}"/>
              </a:ext>
            </a:extLst>
          </p:cNvPr>
          <p:cNvSpPr txBox="1"/>
          <p:nvPr/>
        </p:nvSpPr>
        <p:spPr>
          <a:xfrm>
            <a:off x="1967913" y="1305474"/>
            <a:ext cx="3462900" cy="646331"/>
          </a:xfrm>
          <a:prstGeom prst="rect">
            <a:avLst/>
          </a:prstGeom>
          <a:noFill/>
        </p:spPr>
        <p:txBody>
          <a:bodyPr wrap="square">
            <a:spAutoFit/>
          </a:bodyPr>
          <a:lstStyle/>
          <a:p>
            <a:r>
              <a:rPr lang="zh-CN" altLang="zh-CN" sz="3600" dirty="0">
                <a:effectLst/>
                <a:latin typeface="Microsoft YaHei" panose="020B0503020204020204" pitchFamily="34" charset="-122"/>
                <a:ea typeface="Microsoft YaHei" panose="020B0503020204020204" pitchFamily="34" charset="-122"/>
                <a:cs typeface="Times New Roman" panose="02020603050405020304" pitchFamily="18" charset="0"/>
              </a:rPr>
              <a:t>典型的学习材料</a:t>
            </a:r>
            <a:r>
              <a:rPr lang="zh-CN" altLang="zh-CN" sz="3600" dirty="0">
                <a:effectLst/>
                <a:latin typeface="Microsoft YaHei" panose="020B0503020204020204" pitchFamily="34" charset="-122"/>
                <a:ea typeface="Microsoft YaHei" panose="020B0503020204020204" pitchFamily="34" charset="-122"/>
              </a:rPr>
              <a:t> </a:t>
            </a:r>
            <a:endParaRPr lang="zh-CN" altLang="en-US" sz="3600" dirty="0">
              <a:latin typeface="Microsoft YaHei" panose="020B0503020204020204" pitchFamily="34" charset="-122"/>
              <a:ea typeface="Microsoft YaHei" panose="020B0503020204020204" pitchFamily="34" charset="-122"/>
            </a:endParaRPr>
          </a:p>
        </p:txBody>
      </p:sp>
      <p:sp>
        <p:nvSpPr>
          <p:cNvPr id="3" name="六边形 2">
            <a:extLst>
              <a:ext uri="{FF2B5EF4-FFF2-40B4-BE49-F238E27FC236}">
                <a16:creationId xmlns:a16="http://schemas.microsoft.com/office/drawing/2014/main" id="{9216D6B7-4275-0742-8961-F48E73DBB4EF}"/>
              </a:ext>
            </a:extLst>
          </p:cNvPr>
          <p:cNvSpPr/>
          <p:nvPr/>
        </p:nvSpPr>
        <p:spPr>
          <a:xfrm rot="5400000">
            <a:off x="811166" y="1240533"/>
            <a:ext cx="900410" cy="776214"/>
          </a:xfrm>
          <a:prstGeom prst="hexagon">
            <a:avLst/>
          </a:prstGeom>
          <a:solidFill>
            <a:srgbClr val="C491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4" name="形状 7">
            <a:extLst>
              <a:ext uri="{FF2B5EF4-FFF2-40B4-BE49-F238E27FC236}">
                <a16:creationId xmlns:a16="http://schemas.microsoft.com/office/drawing/2014/main" id="{54BA4A16-8677-514A-8F92-A92F3593B2D0}"/>
              </a:ext>
            </a:extLst>
          </p:cNvPr>
          <p:cNvSpPr/>
          <p:nvPr/>
        </p:nvSpPr>
        <p:spPr>
          <a:xfrm>
            <a:off x="1070254" y="1437834"/>
            <a:ext cx="382235" cy="381612"/>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5" name="文本框 4">
            <a:extLst>
              <a:ext uri="{FF2B5EF4-FFF2-40B4-BE49-F238E27FC236}">
                <a16:creationId xmlns:a16="http://schemas.microsoft.com/office/drawing/2014/main" id="{7BDC0EE5-C164-B24C-9E75-1A3C35C0877C}"/>
              </a:ext>
            </a:extLst>
          </p:cNvPr>
          <p:cNvSpPr txBox="1"/>
          <p:nvPr/>
        </p:nvSpPr>
        <p:spPr>
          <a:xfrm>
            <a:off x="4987817" y="4565171"/>
            <a:ext cx="6865852" cy="1405193"/>
          </a:xfrm>
          <a:prstGeom prst="rect">
            <a:avLst/>
          </a:prstGeom>
          <a:ln>
            <a:prstDash val="lgDashDot"/>
          </a:ln>
        </p:spPr>
        <p:style>
          <a:lnRef idx="2">
            <a:schemeClr val="accent2"/>
          </a:lnRef>
          <a:fillRef idx="1">
            <a:schemeClr val="lt1"/>
          </a:fillRef>
          <a:effectRef idx="0">
            <a:schemeClr val="accent2"/>
          </a:effectRef>
          <a:fontRef idx="minor">
            <a:schemeClr val="dk1"/>
          </a:fontRef>
        </p:style>
        <p:txBody>
          <a:bodyPr wrap="square">
            <a:spAutoFit/>
          </a:bodyPr>
          <a:lstStyle>
            <a:defPPr>
              <a:defRPr lang="zh-CN"/>
            </a:defPPr>
            <a:lvl1pPr>
              <a:lnSpc>
                <a:spcPct val="150000"/>
              </a:lnSpc>
              <a:defRPr kern="100">
                <a:effectLst/>
                <a:latin typeface="SimSun" panose="02010600030101010101" pitchFamily="2" charset="-122"/>
                <a:ea typeface="SimSun" panose="02010600030101010101" pitchFamily="2" charset="-122"/>
                <a:cs typeface="Times New Roman" panose="02020603050405020304" pitchFamily="18" charset="0"/>
              </a:defRPr>
            </a:lvl1pPr>
          </a:lstStyle>
          <a:p>
            <a:r>
              <a:rPr lang="en-US" altLang="zh-CN" sz="2000" dirty="0"/>
              <a:t>1.</a:t>
            </a:r>
            <a:r>
              <a:rPr lang="zh-CN" altLang="zh-CN" sz="2000" b="1" dirty="0">
                <a:solidFill>
                  <a:srgbClr val="C00000"/>
                </a:solidFill>
              </a:rPr>
              <a:t>情节性强</a:t>
            </a:r>
            <a:r>
              <a:rPr lang="zh-CN" altLang="zh-CN" sz="2000" dirty="0"/>
              <a:t>，适合中学生去阅读</a:t>
            </a:r>
            <a:endParaRPr lang="en-US" altLang="zh-CN" sz="2000" dirty="0"/>
          </a:p>
          <a:p>
            <a:r>
              <a:rPr lang="en-US" altLang="zh-CN" sz="2000" dirty="0"/>
              <a:t>2.</a:t>
            </a:r>
            <a:r>
              <a:rPr lang="zh-CN" altLang="en-US" sz="2000" b="1" dirty="0">
                <a:solidFill>
                  <a:srgbClr val="C00000"/>
                </a:solidFill>
              </a:rPr>
              <a:t>具有典型性</a:t>
            </a:r>
            <a:r>
              <a:rPr lang="zh-CN" altLang="zh-CN" sz="2000" dirty="0"/>
              <a:t>，可以大致窥见《史记》的写人艺术</a:t>
            </a:r>
            <a:endParaRPr lang="en-US" altLang="zh-CN" sz="2000" dirty="0"/>
          </a:p>
          <a:p>
            <a:r>
              <a:rPr lang="en-US" altLang="zh-CN" sz="2000" dirty="0"/>
              <a:t>3.</a:t>
            </a:r>
            <a:r>
              <a:rPr lang="zh-CN" altLang="zh-CN" sz="2000" b="1" dirty="0">
                <a:solidFill>
                  <a:srgbClr val="C00000"/>
                </a:solidFill>
              </a:rPr>
              <a:t>内容丰富</a:t>
            </a:r>
            <a:r>
              <a:rPr lang="zh-CN" altLang="zh-CN" sz="2000" dirty="0"/>
              <a:t>，隐含战国</a:t>
            </a:r>
            <a:r>
              <a:rPr lang="zh-CN" altLang="en-US" sz="2000" dirty="0"/>
              <a:t>时期</a:t>
            </a:r>
            <a:r>
              <a:rPr lang="zh-CN" altLang="zh-CN" sz="2000" dirty="0"/>
              <a:t>大量社会历史信息，文化价值高</a:t>
            </a:r>
          </a:p>
        </p:txBody>
      </p:sp>
      <p:sp>
        <p:nvSpPr>
          <p:cNvPr id="8" name="文本框 7">
            <a:extLst>
              <a:ext uri="{FF2B5EF4-FFF2-40B4-BE49-F238E27FC236}">
                <a16:creationId xmlns:a16="http://schemas.microsoft.com/office/drawing/2014/main" id="{4C9E7E05-4AA4-AB40-BB0A-71E872CA4918}"/>
              </a:ext>
            </a:extLst>
          </p:cNvPr>
          <p:cNvSpPr txBox="1"/>
          <p:nvPr/>
        </p:nvSpPr>
        <p:spPr>
          <a:xfrm>
            <a:off x="1176105" y="2468667"/>
            <a:ext cx="3263485" cy="2799100"/>
          </a:xfrm>
          <a:prstGeom prst="rect">
            <a:avLst/>
          </a:prstGeom>
          <a:noFill/>
        </p:spPr>
        <p:txBody>
          <a:bodyPr wrap="square">
            <a:spAutoFit/>
          </a:bodyPr>
          <a:lstStyle/>
          <a:p>
            <a:pPr>
              <a:lnSpc>
                <a:spcPct val="150000"/>
              </a:lnSpc>
            </a:pPr>
            <a:r>
              <a:rPr lang="zh-CN" altLang="en-US" sz="2400" kern="100" dirty="0">
                <a:effectLst/>
                <a:latin typeface="SimSun" panose="02010600030101010101" pitchFamily="2" charset="-122"/>
                <a:ea typeface="SimSun" panose="02010600030101010101" pitchFamily="2" charset="-122"/>
                <a:cs typeface="Times New Roman" panose="02020603050405020304" pitchFamily="18" charset="0"/>
              </a:rPr>
              <a:t>    </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优秀的阅读材料一定是具有较强典型性，以便学生能够精读一篇，学会一类，以达到触类旁通的效果。</a:t>
            </a:r>
            <a:endParaRPr lang="zh-CN" altLang="en-US" sz="2400" dirty="0"/>
          </a:p>
        </p:txBody>
      </p:sp>
      <p:pic>
        <p:nvPicPr>
          <p:cNvPr id="7" name="图片 6">
            <a:extLst>
              <a:ext uri="{FF2B5EF4-FFF2-40B4-BE49-F238E27FC236}">
                <a16:creationId xmlns:a16="http://schemas.microsoft.com/office/drawing/2014/main" id="{4C4020C9-C2FA-AE42-A56F-527F18113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268" y="1819446"/>
            <a:ext cx="2518475" cy="2518475"/>
          </a:xfrm>
          <a:prstGeom prst="rect">
            <a:avLst/>
          </a:prstGeom>
        </p:spPr>
      </p:pic>
      <p:sp>
        <p:nvSpPr>
          <p:cNvPr id="10" name="文本框 9">
            <a:extLst>
              <a:ext uri="{FF2B5EF4-FFF2-40B4-BE49-F238E27FC236}">
                <a16:creationId xmlns:a16="http://schemas.microsoft.com/office/drawing/2014/main" id="{C0DDD034-48E8-7140-9929-00546EA905CF}"/>
              </a:ext>
            </a:extLst>
          </p:cNvPr>
          <p:cNvSpPr txBox="1"/>
          <p:nvPr/>
        </p:nvSpPr>
        <p:spPr>
          <a:xfrm>
            <a:off x="8653218" y="2653501"/>
            <a:ext cx="2912391" cy="461665"/>
          </a:xfrm>
          <a:prstGeom prst="rect">
            <a:avLst/>
          </a:prstGeom>
          <a:noFill/>
        </p:spPr>
        <p:txBody>
          <a:bodyPr wrap="square">
            <a:spAutoFit/>
          </a:bodyPr>
          <a:lstStyle/>
          <a:p>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a:t>
            </a:r>
            <a:r>
              <a:rPr lang="zh-CN" altLang="zh-CN" sz="2400" kern="100" dirty="0">
                <a:effectLst/>
                <a:latin typeface="SimSun" panose="02010600030101010101" pitchFamily="2" charset="-122"/>
                <a:ea typeface="SimSun" panose="02010600030101010101" pitchFamily="2" charset="-122"/>
                <a:cs typeface="Times New Roman" panose="02020603050405020304" pitchFamily="18" charset="0"/>
              </a:rPr>
              <a:t>战国四公子列传</a:t>
            </a:r>
            <a:r>
              <a:rPr lang="en-US" altLang="zh-CN" sz="2400" kern="100" dirty="0">
                <a:effectLst/>
                <a:latin typeface="SimSun" panose="02010600030101010101" pitchFamily="2" charset="-122"/>
                <a:ea typeface="SimSun" panose="02010600030101010101" pitchFamily="2" charset="-122"/>
                <a:cs typeface="Times New Roman" panose="02020603050405020304" pitchFamily="18" charset="0"/>
              </a:rPr>
              <a:t>”</a:t>
            </a:r>
            <a:endParaRPr lang="zh-CN" altLang="en-US" sz="2400" dirty="0"/>
          </a:p>
        </p:txBody>
      </p:sp>
    </p:spTree>
    <p:extLst>
      <p:ext uri="{BB962C8B-B14F-4D97-AF65-F5344CB8AC3E}">
        <p14:creationId xmlns:p14="http://schemas.microsoft.com/office/powerpoint/2010/main" val="3785381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E6DDA530-3330-3341-8AD9-E881D8311946}"/>
              </a:ext>
            </a:extLst>
          </p:cNvPr>
          <p:cNvSpPr txBox="1"/>
          <p:nvPr/>
        </p:nvSpPr>
        <p:spPr>
          <a:xfrm>
            <a:off x="1909037" y="1389501"/>
            <a:ext cx="3567299" cy="646331"/>
          </a:xfrm>
          <a:prstGeom prst="rect">
            <a:avLst/>
          </a:prstGeom>
          <a:noFill/>
        </p:spPr>
        <p:txBody>
          <a:bodyPr wrap="square">
            <a:spAutoFit/>
          </a:bodyPr>
          <a:lstStyle>
            <a:defPPr>
              <a:defRPr lang="zh-CN"/>
            </a:defPPr>
            <a:lvl1pPr>
              <a:defRPr sz="3600">
                <a:effectLst/>
                <a:latin typeface="Microsoft YaHei" panose="020B0503020204020204" pitchFamily="34" charset="-122"/>
                <a:ea typeface="Microsoft YaHei" panose="020B0503020204020204" pitchFamily="34" charset="-122"/>
                <a:cs typeface="Times New Roman" panose="02020603050405020304" pitchFamily="18" charset="0"/>
              </a:defRPr>
            </a:lvl1pPr>
          </a:lstStyle>
          <a:p>
            <a:r>
              <a:rPr lang="zh-CN" altLang="zh-CN" dirty="0"/>
              <a:t>精要的学习内容 </a:t>
            </a:r>
            <a:endParaRPr lang="zh-CN" altLang="en-US" dirty="0"/>
          </a:p>
        </p:txBody>
      </p:sp>
      <p:sp>
        <p:nvSpPr>
          <p:cNvPr id="3" name="六边形 2">
            <a:extLst>
              <a:ext uri="{FF2B5EF4-FFF2-40B4-BE49-F238E27FC236}">
                <a16:creationId xmlns:a16="http://schemas.microsoft.com/office/drawing/2014/main" id="{97B03B67-A8B8-8F4D-831A-4B080C9B4F12}"/>
              </a:ext>
            </a:extLst>
          </p:cNvPr>
          <p:cNvSpPr/>
          <p:nvPr/>
        </p:nvSpPr>
        <p:spPr>
          <a:xfrm rot="5400000">
            <a:off x="752290" y="1324561"/>
            <a:ext cx="900410" cy="776214"/>
          </a:xfrm>
          <a:prstGeom prst="hexagon">
            <a:avLst/>
          </a:prstGeom>
          <a:solidFill>
            <a:schemeClr val="tx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4" name="形状 13">
            <a:extLst>
              <a:ext uri="{FF2B5EF4-FFF2-40B4-BE49-F238E27FC236}">
                <a16:creationId xmlns:a16="http://schemas.microsoft.com/office/drawing/2014/main" id="{114268C1-1888-6447-B337-7C59DC603FF5}"/>
              </a:ext>
            </a:extLst>
          </p:cNvPr>
          <p:cNvSpPr/>
          <p:nvPr/>
        </p:nvSpPr>
        <p:spPr>
          <a:xfrm>
            <a:off x="1011378" y="1557975"/>
            <a:ext cx="382235" cy="309385"/>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7" name="文本框 6">
            <a:extLst>
              <a:ext uri="{FF2B5EF4-FFF2-40B4-BE49-F238E27FC236}">
                <a16:creationId xmlns:a16="http://schemas.microsoft.com/office/drawing/2014/main" id="{3B9A56FF-7FBC-CE49-ADC2-6B2890F1714C}"/>
              </a:ext>
            </a:extLst>
          </p:cNvPr>
          <p:cNvSpPr txBox="1"/>
          <p:nvPr/>
        </p:nvSpPr>
        <p:spPr>
          <a:xfrm>
            <a:off x="1393613" y="2331344"/>
            <a:ext cx="8897271" cy="1691104"/>
          </a:xfrm>
          <a:prstGeom prst="rect">
            <a:avLst/>
          </a:prstGeom>
          <a:noFill/>
        </p:spPr>
        <p:txBody>
          <a:bodyPr wrap="square">
            <a:spAutoFit/>
          </a:bodyPr>
          <a:lstStyle/>
          <a:p>
            <a:pPr>
              <a:lnSpc>
                <a:spcPct val="150000"/>
              </a:lnSpc>
            </a:pPr>
            <a:r>
              <a:rPr lang="zh-CN" altLang="en-US" sz="2400" dirty="0">
                <a:effectLst/>
                <a:latin typeface="宋体" panose="02010600030101010101" pitchFamily="2" charset="-122"/>
                <a:ea typeface="宋体" panose="02010600030101010101" pitchFamily="2" charset="-122"/>
                <a:cs typeface="宋体" panose="02010600030101010101" pitchFamily="2" charset="-122"/>
              </a:rPr>
              <a:t>    </a:t>
            </a:r>
            <a:r>
              <a:rPr lang="zh-CN" altLang="zh-CN" sz="2400" dirty="0">
                <a:effectLst/>
                <a:latin typeface="宋体" panose="02010600030101010101" pitchFamily="2" charset="-122"/>
                <a:ea typeface="宋体" panose="02010600030101010101" pitchFamily="2" charset="-122"/>
                <a:cs typeface="宋体" panose="02010600030101010101" pitchFamily="2" charset="-122"/>
              </a:rPr>
              <a:t>对于中学生来说，教《史记》应该教学界共识性强、有助于学生理解史传这种文体的核心知识，目的在于帮助学生建立起文本与知识、策略间的联系，建构阅读图式</a:t>
            </a:r>
            <a:r>
              <a:rPr lang="zh-CN" altLang="en-US" sz="2400" dirty="0">
                <a:effectLst/>
                <a:latin typeface="宋体" panose="02010600030101010101" pitchFamily="2" charset="-122"/>
                <a:ea typeface="宋体" panose="02010600030101010101" pitchFamily="2" charset="-122"/>
                <a:cs typeface="宋体" panose="02010600030101010101" pitchFamily="2" charset="-122"/>
              </a:rPr>
              <a:t>。</a:t>
            </a:r>
            <a:endParaRPr lang="zh-CN" altLang="en-US" sz="2400" dirty="0"/>
          </a:p>
        </p:txBody>
      </p:sp>
      <p:sp>
        <p:nvSpPr>
          <p:cNvPr id="20" name="文本框 19">
            <a:extLst>
              <a:ext uri="{FF2B5EF4-FFF2-40B4-BE49-F238E27FC236}">
                <a16:creationId xmlns:a16="http://schemas.microsoft.com/office/drawing/2014/main" id="{33E8946F-4447-C245-9AAB-D7550429F213}"/>
              </a:ext>
            </a:extLst>
          </p:cNvPr>
          <p:cNvSpPr txBox="1"/>
          <p:nvPr/>
        </p:nvSpPr>
        <p:spPr>
          <a:xfrm>
            <a:off x="7586838" y="1751807"/>
            <a:ext cx="2765383" cy="584775"/>
          </a:xfrm>
          <a:prstGeom prst="rect">
            <a:avLst/>
          </a:prstGeom>
          <a:noFill/>
        </p:spPr>
        <p:txBody>
          <a:bodyPr wrap="square">
            <a:spAutoFit/>
          </a:bodyPr>
          <a:lstStyle/>
          <a:p>
            <a:pPr lvl="0"/>
            <a:endParaRPr lang="zh-CN" altLang="en-US" sz="3200" dirty="0"/>
          </a:p>
        </p:txBody>
      </p:sp>
      <p:pic>
        <p:nvPicPr>
          <p:cNvPr id="31" name="图片 30">
            <a:extLst>
              <a:ext uri="{FF2B5EF4-FFF2-40B4-BE49-F238E27FC236}">
                <a16:creationId xmlns:a16="http://schemas.microsoft.com/office/drawing/2014/main" id="{0B07E0ED-B3C3-B04B-A395-C3F34F56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370" y="4391411"/>
            <a:ext cx="9969500" cy="1181100"/>
          </a:xfrm>
          <a:prstGeom prst="rect">
            <a:avLst/>
          </a:prstGeom>
        </p:spPr>
      </p:pic>
    </p:spTree>
    <p:extLst>
      <p:ext uri="{BB962C8B-B14F-4D97-AF65-F5344CB8AC3E}">
        <p14:creationId xmlns:p14="http://schemas.microsoft.com/office/powerpoint/2010/main" val="2755339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31A2496-2F22-9F4A-8280-A50CC95827E4}"/>
              </a:ext>
            </a:extLst>
          </p:cNvPr>
          <p:cNvSpPr txBox="1"/>
          <p:nvPr/>
        </p:nvSpPr>
        <p:spPr>
          <a:xfrm>
            <a:off x="1923324" y="1415917"/>
            <a:ext cx="3405186" cy="646331"/>
          </a:xfrm>
          <a:prstGeom prst="rect">
            <a:avLst/>
          </a:prstGeom>
          <a:noFill/>
        </p:spPr>
        <p:txBody>
          <a:bodyPr wrap="square">
            <a:spAutoFit/>
          </a:bodyPr>
          <a:lstStyle>
            <a:defPPr>
              <a:defRPr lang="zh-CN"/>
            </a:defPPr>
            <a:lvl1pPr>
              <a:defRPr sz="3600">
                <a:effectLst/>
                <a:latin typeface="Microsoft YaHei" panose="020B0503020204020204" pitchFamily="34" charset="-122"/>
                <a:ea typeface="Microsoft YaHei" panose="020B0503020204020204" pitchFamily="34" charset="-122"/>
                <a:cs typeface="Times New Roman" panose="02020603050405020304" pitchFamily="18" charset="0"/>
              </a:defRPr>
            </a:lvl1pPr>
          </a:lstStyle>
          <a:p>
            <a:r>
              <a:rPr lang="zh-CN" altLang="zh-CN" dirty="0"/>
              <a:t>清晰的教学逻辑 </a:t>
            </a:r>
            <a:endParaRPr lang="zh-CN" altLang="en-US" dirty="0"/>
          </a:p>
        </p:txBody>
      </p:sp>
      <p:sp>
        <p:nvSpPr>
          <p:cNvPr id="6" name="六边形 5">
            <a:extLst>
              <a:ext uri="{FF2B5EF4-FFF2-40B4-BE49-F238E27FC236}">
                <a16:creationId xmlns:a16="http://schemas.microsoft.com/office/drawing/2014/main" id="{865FCB61-5C23-5E4F-8625-E59CDBF519DE}"/>
              </a:ext>
            </a:extLst>
          </p:cNvPr>
          <p:cNvSpPr/>
          <p:nvPr/>
        </p:nvSpPr>
        <p:spPr>
          <a:xfrm rot="5400000">
            <a:off x="766577" y="1350977"/>
            <a:ext cx="900410" cy="776214"/>
          </a:xfrm>
          <a:prstGeom prst="hexagon">
            <a:avLst/>
          </a:prstGeom>
          <a:solidFill>
            <a:srgbClr val="C4914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7" name="形状 19">
            <a:extLst>
              <a:ext uri="{FF2B5EF4-FFF2-40B4-BE49-F238E27FC236}">
                <a16:creationId xmlns:a16="http://schemas.microsoft.com/office/drawing/2014/main" id="{49095990-1A2A-9944-8E45-8845B80E45F6}"/>
              </a:ext>
            </a:extLst>
          </p:cNvPr>
          <p:cNvSpPr/>
          <p:nvPr/>
        </p:nvSpPr>
        <p:spPr>
          <a:xfrm>
            <a:off x="1025665" y="1548324"/>
            <a:ext cx="382235" cy="381519"/>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Segoe Print" panose="02000600000000000000" charset="0"/>
              <a:ea typeface="幼圆" panose="02010509060101010101" pitchFamily="49" charset="-122"/>
              <a:sym typeface="Segoe Print" panose="02000600000000000000" charset="0"/>
            </a:endParaRPr>
          </a:p>
        </p:txBody>
      </p:sp>
      <p:sp>
        <p:nvSpPr>
          <p:cNvPr id="9" name="文本框 8">
            <a:extLst>
              <a:ext uri="{FF2B5EF4-FFF2-40B4-BE49-F238E27FC236}">
                <a16:creationId xmlns:a16="http://schemas.microsoft.com/office/drawing/2014/main" id="{138E5481-234D-4049-8D1B-2AE8E788FB02}"/>
              </a:ext>
            </a:extLst>
          </p:cNvPr>
          <p:cNvSpPr txBox="1"/>
          <p:nvPr/>
        </p:nvSpPr>
        <p:spPr>
          <a:xfrm>
            <a:off x="828675" y="2861179"/>
            <a:ext cx="5024437" cy="229101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nSpc>
                <a:spcPct val="200000"/>
              </a:lnSpc>
            </a:pPr>
            <a:r>
              <a:rPr lang="zh-CN" altLang="en-US" sz="2000" b="1" dirty="0">
                <a:solidFill>
                  <a:srgbClr val="0070C0"/>
                </a:solidFill>
                <a:effectLst/>
                <a:latin typeface="FZLTKSK--GBK1-0"/>
              </a:rPr>
              <a:t>大任务：</a:t>
            </a:r>
            <a:endParaRPr lang="en-US" altLang="zh-CN" sz="2000" b="1" dirty="0">
              <a:solidFill>
                <a:srgbClr val="0070C0"/>
              </a:solidFill>
              <a:effectLst/>
              <a:latin typeface="FZLTKSK--GBK1-0"/>
            </a:endParaRPr>
          </a:p>
          <a:p>
            <a:pPr>
              <a:lnSpc>
                <a:spcPct val="200000"/>
              </a:lnSpc>
            </a:pPr>
            <a:r>
              <a:rPr lang="zh-CN" altLang="en-US" dirty="0">
                <a:effectLst/>
                <a:latin typeface="FZLTKSK--GBK1-0"/>
              </a:rPr>
              <a:t>第一梯度</a:t>
            </a:r>
            <a:r>
              <a:rPr lang="zh-CN" altLang="en-US" dirty="0">
                <a:latin typeface="FZLTKSK--GBK1-0"/>
              </a:rPr>
              <a:t>：</a:t>
            </a:r>
            <a:r>
              <a:rPr lang="zh-CN" altLang="en-US" dirty="0">
                <a:effectLst/>
                <a:latin typeface="FZLTKSK--GBK1-0"/>
              </a:rPr>
              <a:t>筛选整合信息，理解文本的基本内容</a:t>
            </a:r>
            <a:endParaRPr lang="en-US" altLang="zh-CN" dirty="0">
              <a:latin typeface="FZLTKSK--GBK1-0"/>
            </a:endParaRPr>
          </a:p>
          <a:p>
            <a:pPr>
              <a:lnSpc>
                <a:spcPct val="200000"/>
              </a:lnSpc>
            </a:pPr>
            <a:r>
              <a:rPr lang="zh-CN" altLang="en-US" dirty="0">
                <a:effectLst/>
                <a:latin typeface="FZLTKSK--GBK1-0"/>
              </a:rPr>
              <a:t>第二梯度</a:t>
            </a:r>
            <a:r>
              <a:rPr lang="zh-CN" altLang="en-US" dirty="0">
                <a:latin typeface="FZLTKSK--GBK1-0"/>
              </a:rPr>
              <a:t>：</a:t>
            </a:r>
            <a:r>
              <a:rPr lang="zh-CN" altLang="en-US" dirty="0">
                <a:effectLst/>
                <a:latin typeface="FZLTKSK--GBK1-0"/>
              </a:rPr>
              <a:t>评价人物，锻炼书面语言表达能力</a:t>
            </a:r>
            <a:endParaRPr lang="en-US" altLang="zh-CN" dirty="0">
              <a:latin typeface="FZLTKSK--GBK1-0"/>
            </a:endParaRPr>
          </a:p>
          <a:p>
            <a:pPr>
              <a:lnSpc>
                <a:spcPct val="200000"/>
              </a:lnSpc>
            </a:pPr>
            <a:r>
              <a:rPr lang="zh-CN" altLang="en-US" dirty="0">
                <a:effectLst/>
                <a:latin typeface="FZLTKSK--GBK1-0"/>
              </a:rPr>
              <a:t>第三梯度</a:t>
            </a:r>
            <a:r>
              <a:rPr lang="zh-CN" altLang="en-US" dirty="0">
                <a:latin typeface="FZLTKSK--GBK1-0"/>
              </a:rPr>
              <a:t>：</a:t>
            </a:r>
            <a:r>
              <a:rPr lang="zh-CN" altLang="en-US" dirty="0">
                <a:effectLst/>
                <a:latin typeface="FZLTKSK--GBK1-0"/>
              </a:rPr>
              <a:t>梳理 、探究，发现 、创新</a:t>
            </a:r>
            <a:endParaRPr lang="zh-CN" altLang="en-US" dirty="0"/>
          </a:p>
        </p:txBody>
      </p:sp>
      <p:sp>
        <p:nvSpPr>
          <p:cNvPr id="13" name="文本框 12">
            <a:extLst>
              <a:ext uri="{FF2B5EF4-FFF2-40B4-BE49-F238E27FC236}">
                <a16:creationId xmlns:a16="http://schemas.microsoft.com/office/drawing/2014/main" id="{C7F88A33-2F6D-6C4F-92C9-EBEEEC04C096}"/>
              </a:ext>
            </a:extLst>
          </p:cNvPr>
          <p:cNvSpPr txBox="1"/>
          <p:nvPr/>
        </p:nvSpPr>
        <p:spPr>
          <a:xfrm>
            <a:off x="640516" y="2315226"/>
            <a:ext cx="11493948" cy="499560"/>
          </a:xfrm>
          <a:prstGeom prst="rect">
            <a:avLst/>
          </a:prstGeom>
          <a:noFill/>
        </p:spPr>
        <p:txBody>
          <a:bodyPr wrap="square">
            <a:spAutoFit/>
          </a:bodyPr>
          <a:lstStyle/>
          <a:p>
            <a:pPr>
              <a:lnSpc>
                <a:spcPct val="150000"/>
              </a:lnSpc>
            </a:pPr>
            <a:r>
              <a:rPr lang="zh-CN" altLang="en-US" sz="2000" dirty="0">
                <a:effectLst/>
                <a:latin typeface="Microsoft YaHei" panose="020B0503020204020204" pitchFamily="34" charset="-122"/>
                <a:ea typeface="Microsoft YaHei" panose="020B0503020204020204" pitchFamily="34" charset="-122"/>
                <a:cs typeface="宋体" panose="02010600030101010101" pitchFamily="2" charset="-122"/>
              </a:rPr>
              <a:t>       </a:t>
            </a:r>
            <a:r>
              <a:rPr lang="zh-CN" altLang="zh-CN" sz="2000" dirty="0">
                <a:effectLst/>
                <a:latin typeface="Microsoft YaHei" panose="020B0503020204020204" pitchFamily="34" charset="-122"/>
                <a:ea typeface="Microsoft YaHei" panose="020B0503020204020204" pitchFamily="34" charset="-122"/>
                <a:cs typeface="宋体" panose="02010600030101010101" pitchFamily="2" charset="-122"/>
              </a:rPr>
              <a:t>高容量的大单元教学，难度就在于要将多维度的学习</a:t>
            </a:r>
            <a:r>
              <a:rPr lang="zh-CN" altLang="zh-CN" sz="2000" dirty="0">
                <a:latin typeface="Microsoft YaHei" panose="020B0503020204020204" pitchFamily="34" charset="-122"/>
                <a:ea typeface="Microsoft YaHei" panose="020B0503020204020204" pitchFamily="34" charset="-122"/>
                <a:cs typeface="宋体" panose="02010600030101010101" pitchFamily="2" charset="-122"/>
              </a:rPr>
              <a:t>任务以有序的逻辑链条串联起来</a:t>
            </a:r>
            <a:r>
              <a:rPr lang="zh-CN" altLang="en-US" sz="2000" dirty="0">
                <a:latin typeface="Microsoft YaHei" panose="020B0503020204020204" pitchFamily="34" charset="-122"/>
                <a:ea typeface="Microsoft YaHei" panose="020B0503020204020204" pitchFamily="34" charset="-122"/>
                <a:cs typeface="宋体" panose="02010600030101010101" pitchFamily="2" charset="-122"/>
              </a:rPr>
              <a:t>。</a:t>
            </a:r>
          </a:p>
        </p:txBody>
      </p:sp>
      <p:sp>
        <p:nvSpPr>
          <p:cNvPr id="8" name="文本框 7">
            <a:extLst>
              <a:ext uri="{FF2B5EF4-FFF2-40B4-BE49-F238E27FC236}">
                <a16:creationId xmlns:a16="http://schemas.microsoft.com/office/drawing/2014/main" id="{DEC21171-E139-874D-8F25-A1E46756FF70}"/>
              </a:ext>
            </a:extLst>
          </p:cNvPr>
          <p:cNvSpPr txBox="1"/>
          <p:nvPr/>
        </p:nvSpPr>
        <p:spPr>
          <a:xfrm>
            <a:off x="6015400" y="2762901"/>
            <a:ext cx="5214937" cy="284501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defPPr>
              <a:defRPr lang="zh-CN"/>
            </a:defPPr>
            <a:lvl1pPr>
              <a:lnSpc>
                <a:spcPct val="200000"/>
              </a:lnSpc>
              <a:defRPr>
                <a:solidFill>
                  <a:schemeClr val="dk1"/>
                </a:solidFill>
                <a:effectLst/>
                <a:latin typeface="FZLTKSK--GBK1-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sz="2000" b="1" dirty="0">
                <a:solidFill>
                  <a:srgbClr val="0070C0"/>
                </a:solidFill>
              </a:rPr>
              <a:t>小任务：</a:t>
            </a:r>
            <a:endParaRPr lang="en-US" altLang="zh-CN" sz="2000" b="1" dirty="0">
              <a:solidFill>
                <a:srgbClr val="0070C0"/>
              </a:solidFill>
            </a:endParaRPr>
          </a:p>
          <a:p>
            <a:r>
              <a:rPr lang="en-US" altLang="zh-CN" dirty="0"/>
              <a:t>1.</a:t>
            </a:r>
            <a:r>
              <a:rPr lang="zh-CN" altLang="zh-CN" dirty="0"/>
              <a:t>请为孟尝君编制大事年表</a:t>
            </a:r>
            <a:endParaRPr lang="en-US" altLang="zh-CN" dirty="0"/>
          </a:p>
          <a:p>
            <a:r>
              <a:rPr lang="en-US" altLang="zh-CN" dirty="0"/>
              <a:t>2.</a:t>
            </a:r>
            <a:r>
              <a:rPr lang="zh-CN" altLang="zh-CN" dirty="0"/>
              <a:t>冯谖是一个怎样的人</a:t>
            </a:r>
            <a:r>
              <a:rPr lang="en-US" altLang="zh-CN" dirty="0"/>
              <a:t>?</a:t>
            </a:r>
          </a:p>
          <a:p>
            <a:r>
              <a:rPr lang="en-US" altLang="zh-CN" dirty="0"/>
              <a:t>3.</a:t>
            </a:r>
            <a:r>
              <a:rPr lang="zh-CN" altLang="zh-CN" dirty="0"/>
              <a:t>请列出平原君所做之事及宾客为平原君所做之事</a:t>
            </a:r>
            <a:endParaRPr lang="en-US" altLang="zh-CN" dirty="0"/>
          </a:p>
          <a:p>
            <a:r>
              <a:rPr lang="en-US" altLang="zh-CN" dirty="0"/>
              <a:t>4.</a:t>
            </a:r>
            <a:r>
              <a:rPr lang="zh-CN" altLang="zh-CN" dirty="0"/>
              <a:t>请分别用一句话概括毛遂、李同</a:t>
            </a:r>
            <a:endParaRPr lang="zh-CN" altLang="en-US" dirty="0"/>
          </a:p>
        </p:txBody>
      </p:sp>
    </p:spTree>
    <p:extLst>
      <p:ext uri="{BB962C8B-B14F-4D97-AF65-F5344CB8AC3E}">
        <p14:creationId xmlns:p14="http://schemas.microsoft.com/office/powerpoint/2010/main" val="2638569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4511</TotalTime>
  <Words>2244</Words>
  <Application>Microsoft Macintosh PowerPoint</Application>
  <PresentationFormat>宽屏</PresentationFormat>
  <Paragraphs>178</Paragraphs>
  <Slides>19</Slides>
  <Notes>12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微软雅黑</vt:lpstr>
      <vt:lpstr>FZLTKSK--GBK1-0</vt:lpstr>
      <vt:lpstr>Segoe Print</vt:lpstr>
      <vt:lpstr>宋体</vt:lpstr>
      <vt:lpstr>Calibri</vt:lpstr>
      <vt:lpstr>等线</vt:lpstr>
      <vt:lpstr>微软雅黑</vt:lpstr>
      <vt:lpstr>KaiTi</vt:lpstr>
      <vt:lpstr>宋体</vt:lpstr>
      <vt:lpstr>Arial</vt:lpstr>
      <vt:lpstr>Century Gothic</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530311553@qq.com</cp:lastModifiedBy>
  <cp:revision>35</cp:revision>
  <dcterms:created xsi:type="dcterms:W3CDTF">2020-01-03T06:53:00Z</dcterms:created>
  <dcterms:modified xsi:type="dcterms:W3CDTF">2022-11-12T08:42:34Z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